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24" r:id="rId1"/>
  </p:sldMasterIdLst>
  <p:notesMasterIdLst>
    <p:notesMasterId r:id="rId46"/>
  </p:notesMasterIdLst>
  <p:handoutMasterIdLst>
    <p:handoutMasterId r:id="rId47"/>
  </p:handoutMasterIdLst>
  <p:sldIdLst>
    <p:sldId id="256" r:id="rId2"/>
    <p:sldId id="275" r:id="rId3"/>
    <p:sldId id="290" r:id="rId4"/>
    <p:sldId id="365" r:id="rId5"/>
    <p:sldId id="259" r:id="rId6"/>
    <p:sldId id="260" r:id="rId7"/>
    <p:sldId id="261" r:id="rId8"/>
    <p:sldId id="262" r:id="rId9"/>
    <p:sldId id="263" r:id="rId10"/>
    <p:sldId id="271" r:id="rId11"/>
    <p:sldId id="272" r:id="rId12"/>
    <p:sldId id="266" r:id="rId13"/>
    <p:sldId id="265" r:id="rId14"/>
    <p:sldId id="264" r:id="rId15"/>
    <p:sldId id="267" r:id="rId16"/>
    <p:sldId id="278" r:id="rId17"/>
    <p:sldId id="279" r:id="rId18"/>
    <p:sldId id="286" r:id="rId19"/>
    <p:sldId id="280" r:id="rId20"/>
    <p:sldId id="282" r:id="rId21"/>
    <p:sldId id="295" r:id="rId22"/>
    <p:sldId id="293" r:id="rId23"/>
    <p:sldId id="337" r:id="rId24"/>
    <p:sldId id="300" r:id="rId25"/>
    <p:sldId id="307" r:id="rId26"/>
    <p:sldId id="330" r:id="rId27"/>
    <p:sldId id="335" r:id="rId28"/>
    <p:sldId id="336" r:id="rId29"/>
    <p:sldId id="331" r:id="rId30"/>
    <p:sldId id="288" r:id="rId31"/>
    <p:sldId id="332" r:id="rId32"/>
    <p:sldId id="333" r:id="rId33"/>
    <p:sldId id="334" r:id="rId34"/>
    <p:sldId id="361" r:id="rId35"/>
    <p:sldId id="358" r:id="rId36"/>
    <p:sldId id="354" r:id="rId37"/>
    <p:sldId id="356" r:id="rId38"/>
    <p:sldId id="343" r:id="rId39"/>
    <p:sldId id="346" r:id="rId40"/>
    <p:sldId id="359" r:id="rId41"/>
    <p:sldId id="360" r:id="rId42"/>
    <p:sldId id="363" r:id="rId43"/>
    <p:sldId id="364" r:id="rId44"/>
    <p:sldId id="362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9856" autoAdjust="0"/>
  </p:normalViewPr>
  <p:slideViewPr>
    <p:cSldViewPr>
      <p:cViewPr>
        <p:scale>
          <a:sx n="100" d="100"/>
          <a:sy n="100" d="100"/>
        </p:scale>
        <p:origin x="-111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64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0CAB-4577-4A1D-A3E5-C12F9963745D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B695-2D00-4561-A027-DB753367DEC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01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69171-2FC2-4B70-90D2-28D7B0EFA908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963B8-F3CD-4A10-BC9A-A98A1B58227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992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963B8-F3CD-4A10-BC9A-A98A1B582277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GG3Or2WhQ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CHZL_pt-BRBR760BR760&amp;sxsrf=ALeKk03zHvuVWdSJeF7vwFB5Xt3f4CBZZQ:1620244242145&amp;q=Gonzaguinha&amp;stick=H4sIAAAAAAAAAONgVuLSz9U3MCxIL87LWMTK7Z6fV5WYXpqZl5EIAFVUWHwcAAAA&amp;sa=X&amp;ved=2ahUKEwi5-YGUqLPwAhXSHLkGHaRRBlwQMTAAegQIBRAD" TargetMode="External"/><Relationship Id="rId2" Type="http://schemas.openxmlformats.org/officeDocument/2006/relationships/hyperlink" Target="https://www.youtube.com/watch?v=CaNMouX_QK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tegodoy3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2800" dirty="0" smtClean="0"/>
          </a:p>
          <a:p>
            <a:pPr marL="0" indent="0" algn="ctr">
              <a:buNone/>
            </a:pPr>
            <a:endParaRPr lang="pt-BR" sz="4400" dirty="0" smtClean="0"/>
          </a:p>
          <a:p>
            <a:pPr marL="0" indent="0" algn="r">
              <a:buNone/>
            </a:pPr>
            <a:endParaRPr lang="pt-BR" sz="1800" dirty="0" smtClean="0"/>
          </a:p>
          <a:p>
            <a:pPr marL="0" indent="0" algn="r">
              <a:buNone/>
            </a:pPr>
            <a:endParaRPr lang="pt-BR" sz="1800" dirty="0" smtClean="0"/>
          </a:p>
          <a:p>
            <a:pPr marL="0" indent="0" algn="r">
              <a:buNone/>
            </a:pPr>
            <a:endParaRPr lang="pt-BR" sz="1800" dirty="0" smtClean="0"/>
          </a:p>
          <a:p>
            <a:pPr marL="0" indent="0" algn="r">
              <a:buNone/>
            </a:pPr>
            <a:endParaRPr lang="pt-BR" sz="1800" dirty="0" smtClean="0"/>
          </a:p>
          <a:p>
            <a:pPr marL="0" indent="0" algn="r">
              <a:buNone/>
            </a:pPr>
            <a:endParaRPr lang="pt-BR" sz="1800" dirty="0" smtClean="0"/>
          </a:p>
          <a:p>
            <a:pPr marL="0" indent="0" algn="r">
              <a:buNone/>
            </a:pPr>
            <a:endParaRPr lang="pt-BR" sz="1800" dirty="0" smtClean="0"/>
          </a:p>
          <a:p>
            <a:pPr marL="0" indent="0" algn="r">
              <a:buNone/>
            </a:pPr>
            <a:endParaRPr lang="pt-BR" sz="1800" dirty="0" smtClean="0"/>
          </a:p>
          <a:p>
            <a:pPr marL="0" indent="0" algn="r">
              <a:buNone/>
            </a:pPr>
            <a:endParaRPr lang="pt-BR" sz="1800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76864" cy="81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25566" y="52364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Com: Bete Godoy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92130" y="2780928"/>
            <a:ext cx="37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</a:t>
            </a:r>
            <a:r>
              <a:rPr lang="pt-BR" dirty="0" smtClean="0"/>
              <a:t>Para </a:t>
            </a:r>
            <a:r>
              <a:rPr lang="pt-BR" dirty="0" smtClean="0"/>
              <a:t>início </a:t>
            </a:r>
            <a:r>
              <a:rPr lang="pt-BR" dirty="0" smtClean="0"/>
              <a:t>de conversa com os coordenadores pedagógicos.</a:t>
            </a:r>
            <a:endParaRPr lang="pt-BR" dirty="0"/>
          </a:p>
        </p:txBody>
      </p:sp>
      <p:pic>
        <p:nvPicPr>
          <p:cNvPr id="1026" name="Picture 2" descr="C:\Users\Elisabete\Desktop\SINESP\Gestão-Democrát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0" y="1844824"/>
            <a:ext cx="42862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/>
              <a:t>Vídeo: O QUE CARACTERIZA UMA ESCOLA DEMOCRÁTICA- VITOR PARO-Nova Escola.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pt-BR" sz="2800" u="sng" dirty="0">
                <a:hlinkClick r:id="rId2"/>
              </a:rPr>
              <a:t>https://www.youtube.com/watch?v=pGG3Or2WhQ8</a:t>
            </a:r>
            <a:endParaRPr lang="pt-BR" sz="2800" dirty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605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marL="109728" indent="0" algn="ctr">
              <a:buNone/>
            </a:pPr>
            <a:r>
              <a:rPr lang="pt-BR" sz="4400" dirty="0" smtClean="0">
                <a:latin typeface="Calibri" pitchFamily="34" charset="0"/>
                <a:cs typeface="Calibri" pitchFamily="34" charset="0"/>
              </a:rPr>
              <a:t> Noções sobre:</a:t>
            </a:r>
          </a:p>
          <a:p>
            <a:pPr algn="ctr"/>
            <a:r>
              <a:rPr lang="pt-BR" sz="3200" dirty="0" smtClean="0">
                <a:latin typeface="Calibri" pitchFamily="34" charset="0"/>
                <a:cs typeface="Calibri" pitchFamily="34" charset="0"/>
              </a:rPr>
              <a:t>Democracia</a:t>
            </a:r>
          </a:p>
          <a:p>
            <a:pPr algn="ctr"/>
            <a:r>
              <a:rPr lang="pt-BR" sz="3200" dirty="0" smtClean="0">
                <a:latin typeface="Calibri" pitchFamily="34" charset="0"/>
                <a:cs typeface="Calibri" pitchFamily="34" charset="0"/>
              </a:rPr>
              <a:t> Escola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pública </a:t>
            </a:r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3200" dirty="0" smtClean="0">
                <a:latin typeface="Calibri" pitchFamily="34" charset="0"/>
                <a:cs typeface="Calibri" pitchFamily="34" charset="0"/>
              </a:rPr>
              <a:t>Gestão democrática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386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 b="11479"/>
          <a:stretch/>
        </p:blipFill>
        <p:spPr>
          <a:xfrm>
            <a:off x="1115616" y="620688"/>
            <a:ext cx="7344817" cy="5534698"/>
          </a:xfrm>
        </p:spPr>
      </p:pic>
    </p:spTree>
    <p:extLst>
      <p:ext uri="{BB962C8B-B14F-4D97-AF65-F5344CB8AC3E}">
        <p14:creationId xmlns:p14="http://schemas.microsoft.com/office/powerpoint/2010/main" val="16161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084659" cy="439248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Escola Pública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sz="1800" b="1" dirty="0" smtClean="0"/>
              <a:t>Social</a:t>
            </a:r>
          </a:p>
          <a:p>
            <a:pPr marL="109728" indent="0" algn="just">
              <a:buNone/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Se concordamos que a educação é fundamental no processo de constituição do sujeito como ser social, e que, seus princípios devem garantir o acolhimento à diversidade de pensamento, emoções, valores, saberes, etnias, gênero...de todos que dela/nela usufruem, podemos afirmar que defendemos  a escola como espaço de processos de humanização.</a:t>
            </a:r>
          </a:p>
          <a:p>
            <a:pPr marL="109728" indent="0">
              <a:buNone/>
            </a:pPr>
            <a:endParaRPr lang="pt-BR" sz="1800" dirty="0"/>
          </a:p>
          <a:p>
            <a:r>
              <a:rPr lang="pt-BR" sz="1800" b="1" dirty="0" smtClean="0"/>
              <a:t>Política</a:t>
            </a:r>
          </a:p>
          <a:p>
            <a:pPr marL="109728" indent="0" algn="just">
              <a:buNone/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Se concordamos que a educação é  fundamental para apropriação dos saberes produzidos na humanidade e que seja direito de todos, da ampla camada trabalhadora, para que usufruam de seus direitos civis, humanos e sociais, afirmamos nosso posicionamento político, uma vez que a educação escolar se dará na forma e no conteúdo, de acordo com seus interesses, o que exige a participação de todos os envolvidos.</a:t>
            </a:r>
          </a:p>
          <a:p>
            <a:pPr marL="109728" indent="0" algn="just">
              <a:buNone/>
            </a:pP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800" b="1" dirty="0" smtClean="0"/>
              <a:t>Pedagógica</a:t>
            </a:r>
          </a:p>
          <a:p>
            <a:pPr marL="109728" indent="0" algn="just">
              <a:buNone/>
            </a:pPr>
            <a:r>
              <a:rPr lang="pt-BR" sz="1900" dirty="0" smtClean="0">
                <a:latin typeface="Calibri" pitchFamily="34" charset="0"/>
                <a:cs typeface="Calibri" pitchFamily="34" charset="0"/>
              </a:rPr>
              <a:t>Se concordamos </a:t>
            </a:r>
            <a:r>
              <a:rPr lang="pt-BR" sz="1900" dirty="0" smtClean="0">
                <a:latin typeface="Calibri" pitchFamily="34" charset="0"/>
                <a:cs typeface="Calibri" pitchFamily="34" charset="0"/>
              </a:rPr>
              <a:t>que educação  </a:t>
            </a:r>
            <a:r>
              <a:rPr lang="pt-BR" sz="1900" dirty="0" smtClean="0">
                <a:latin typeface="Calibri" pitchFamily="34" charset="0"/>
                <a:cs typeface="Calibri" pitchFamily="34" charset="0"/>
              </a:rPr>
              <a:t>não é neutra, que todas as ações planejadas ou não, reverberam na formação </a:t>
            </a:r>
            <a:r>
              <a:rPr lang="pt-BR" sz="1900" dirty="0" err="1" smtClean="0">
                <a:latin typeface="Calibri" pitchFamily="34" charset="0"/>
                <a:cs typeface="Calibri" pitchFamily="34" charset="0"/>
              </a:rPr>
              <a:t>neuropsicosocial</a:t>
            </a:r>
            <a:r>
              <a:rPr lang="pt-BR" sz="1900" dirty="0" smtClean="0">
                <a:latin typeface="Calibri" pitchFamily="34" charset="0"/>
                <a:cs typeface="Calibri" pitchFamily="34" charset="0"/>
              </a:rPr>
              <a:t> e intelectual dos sujeitos, afirmamos que reconhecemos as práticas pedagógicas como práxis e que devem estar comprometidas com o pleno desenvolvimento humano em todas as suas dimensões.</a:t>
            </a:r>
            <a:endParaRPr lang="pt-BR" sz="1900" dirty="0"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buNone/>
            </a:pPr>
            <a:endParaRPr lang="pt-B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Dimensões da educação </a:t>
            </a:r>
            <a:br>
              <a:rPr lang="pt-BR" sz="2800" dirty="0" smtClean="0">
                <a:solidFill>
                  <a:srgbClr val="FF0000"/>
                </a:solidFill>
              </a:rPr>
            </a:br>
            <a:r>
              <a:rPr lang="pt-BR" sz="2800" dirty="0" smtClean="0">
                <a:solidFill>
                  <a:srgbClr val="FF0000"/>
                </a:solidFill>
              </a:rPr>
              <a:t>em uma escola democrática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Livre fluxo das ideias, independente de sua popularidade, que permite às pessoas estarem tão bem informadas quanto o possível.</a:t>
            </a: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Fé na capacidade individual e coletiva de as pessoas criarem condições de resolverem problemas.</a:t>
            </a: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O uso da reflexão e da análise critica para avaliar ideias, problemas e políticas.</a:t>
            </a: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Preocupação com o bem-estar dos outros e o bem-estar comum.</a:t>
            </a: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Preocupação com a dignidade e os direitos dos indivíduos e das minorias.</a:t>
            </a: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A compreensão de que a democracia não é tanto um “ideal” a ser buscado, como um conjunto de valores “idealizados” que devemos viver e que devem regular nossa vida enquanto povo.</a:t>
            </a: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A organização de instituições sociais para promover e ampliar o modo de vida democrático.</a:t>
            </a: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pPr marL="624078" indent="-514350" algn="just">
              <a:lnSpc>
                <a:spcPct val="150000"/>
              </a:lnSpc>
              <a:buFont typeface="+mj-lt"/>
              <a:buAutoNum type="arabicPeriod"/>
            </a:pP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Fundamentos do modo de vida </a:t>
            </a:r>
            <a:br>
              <a:rPr lang="pt-BR" sz="2000" dirty="0" smtClean="0">
                <a:solidFill>
                  <a:srgbClr val="FF0000"/>
                </a:solidFill>
              </a:rPr>
            </a:br>
            <a:r>
              <a:rPr lang="pt-BR" sz="2000" dirty="0" smtClean="0">
                <a:solidFill>
                  <a:srgbClr val="FF0000"/>
                </a:solidFill>
              </a:rPr>
              <a:t>democrática em uma escola ( Beane,1990)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algn="ctr"/>
            <a:r>
              <a:rPr lang="pt-BR" sz="2800" b="1" dirty="0">
                <a:latin typeface="Calibri" pitchFamily="34" charset="0"/>
                <a:cs typeface="Calibri" pitchFamily="34" charset="0"/>
              </a:rPr>
              <a:t>2º Momento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Fios que tecem a Gestão Democrática.</a:t>
            </a:r>
          </a:p>
          <a:p>
            <a:pPr algn="just"/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800" dirty="0">
                <a:latin typeface="Calibri" pitchFamily="34" charset="0"/>
                <a:cs typeface="Calibri" pitchFamily="34" charset="0"/>
              </a:rPr>
              <a:t>Colegiados</a:t>
            </a:r>
          </a:p>
          <a:p>
            <a:pPr algn="ctr"/>
            <a:r>
              <a:rPr lang="pt-BR" sz="2800" dirty="0">
                <a:latin typeface="Calibri" pitchFamily="34" charset="0"/>
                <a:cs typeface="Calibri" pitchFamily="34" charset="0"/>
              </a:rPr>
              <a:t>Família</a:t>
            </a:r>
          </a:p>
          <a:p>
            <a:pPr algn="ctr"/>
            <a:r>
              <a:rPr lang="pt-BR" sz="2800" dirty="0">
                <a:latin typeface="Calibri" pitchFamily="34" charset="0"/>
                <a:cs typeface="Calibri" pitchFamily="34" charset="0"/>
              </a:rPr>
              <a:t>Constituição de grupo de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trabalho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800" dirty="0" smtClean="0">
                <a:latin typeface="Calibri" pitchFamily="34" charset="0"/>
                <a:cs typeface="Calibri" pitchFamily="34" charset="0"/>
              </a:rPr>
              <a:t> Projeto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Político Pedagógico</a:t>
            </a:r>
          </a:p>
          <a:p>
            <a:pPr marL="109728" indent="0">
              <a:buNone/>
            </a:pP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5" t="37342" r="10570" b="45531"/>
          <a:stretch/>
        </p:blipFill>
        <p:spPr bwMode="auto">
          <a:xfrm>
            <a:off x="1547664" y="3717032"/>
            <a:ext cx="7092010" cy="23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8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056968" cy="561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4048" y="3478152"/>
            <a:ext cx="237626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Instrumentos </a:t>
            </a:r>
          </a:p>
          <a:p>
            <a:pPr algn="ctr"/>
            <a:r>
              <a:rPr lang="pt-BR" dirty="0"/>
              <a:t>d</a:t>
            </a:r>
            <a:r>
              <a:rPr lang="pt-BR" dirty="0" smtClean="0"/>
              <a:t>e acompanhamento das </a:t>
            </a:r>
          </a:p>
          <a:p>
            <a:pPr algn="ctr"/>
            <a:r>
              <a:rPr lang="pt-BR" dirty="0" smtClean="0"/>
              <a:t>aprendizagens.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rot="21222879">
            <a:off x="3925385" y="1464738"/>
            <a:ext cx="2299803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Diálogo e parceria com as famílias e comunidade.</a:t>
            </a:r>
          </a:p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 rot="193560">
            <a:off x="6520423" y="1635123"/>
            <a:ext cx="1192542" cy="16619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Grupo</a:t>
            </a:r>
          </a:p>
          <a:p>
            <a:pPr algn="ctr"/>
            <a:r>
              <a:rPr lang="pt-BR" sz="1200" dirty="0" smtClean="0"/>
              <a:t>de trabalho:</a:t>
            </a:r>
          </a:p>
          <a:p>
            <a:pPr algn="ctr"/>
            <a:r>
              <a:rPr lang="pt-BR" sz="1200" dirty="0" smtClean="0"/>
              <a:t>Caraterísticas e constituição.</a:t>
            </a:r>
          </a:p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 rot="723407">
            <a:off x="1276630" y="798156"/>
            <a:ext cx="2180028" cy="1723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1400" dirty="0" smtClean="0"/>
              <a:t>Transparência e uso </a:t>
            </a:r>
          </a:p>
          <a:p>
            <a:pPr algn="ctr"/>
            <a:r>
              <a:rPr lang="pt-BR" sz="1400" dirty="0"/>
              <a:t>d</a:t>
            </a:r>
            <a:r>
              <a:rPr lang="pt-BR" sz="1400" dirty="0" smtClean="0"/>
              <a:t>os</a:t>
            </a:r>
          </a:p>
          <a:p>
            <a:pPr algn="ctr"/>
            <a:r>
              <a:rPr lang="pt-BR" sz="1400" dirty="0" smtClean="0"/>
              <a:t> recursos que estejam em consonância com o currículo da escola.</a:t>
            </a:r>
          </a:p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 rot="21407903">
            <a:off x="1417655" y="2958169"/>
            <a:ext cx="21296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Projeto Político Pedagógico.</a:t>
            </a:r>
          </a:p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 rot="21117694">
            <a:off x="2827975" y="4190535"/>
            <a:ext cx="1946682" cy="15081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sz="1400" dirty="0"/>
              <a:t>Reunião de Pais</a:t>
            </a:r>
          </a:p>
          <a:p>
            <a:pPr algn="ctr"/>
            <a:r>
              <a:rPr lang="pt-BR" sz="1400" dirty="0" smtClean="0"/>
              <a:t>Conselho de Escola.</a:t>
            </a:r>
          </a:p>
          <a:p>
            <a:pPr algn="ctr"/>
            <a:r>
              <a:rPr lang="pt-BR" sz="1400" dirty="0" smtClean="0"/>
              <a:t>Conselho de classe e série.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6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469538"/>
            <a:ext cx="7941568" cy="4525963"/>
          </a:xfrm>
        </p:spPr>
        <p:txBody>
          <a:bodyPr/>
          <a:lstStyle/>
          <a:p>
            <a:pPr marL="109728" indent="0" algn="ctr">
              <a:buNone/>
            </a:pPr>
            <a:endParaRPr lang="pt-BR" sz="2400" dirty="0" smtClean="0"/>
          </a:p>
          <a:p>
            <a:pPr marL="109728" indent="0" algn="ctr">
              <a:buNone/>
            </a:pPr>
            <a:endParaRPr lang="pt-BR" sz="2400" dirty="0"/>
          </a:p>
          <a:p>
            <a:pPr marL="109728" indent="0" algn="ctr">
              <a:buNone/>
            </a:pPr>
            <a:r>
              <a:rPr lang="pt-BR" sz="3600" dirty="0" smtClean="0"/>
              <a:t>Como </a:t>
            </a:r>
            <a:r>
              <a:rPr lang="pt-BR" sz="3600" dirty="0"/>
              <a:t>se estruturam as </a:t>
            </a:r>
            <a:r>
              <a:rPr lang="pt-BR" sz="3600" dirty="0" smtClean="0"/>
              <a:t>instâncias, as </a:t>
            </a:r>
            <a:r>
              <a:rPr lang="pt-BR" sz="3600" dirty="0"/>
              <a:t>relações de poder e autoridade </a:t>
            </a:r>
            <a:r>
              <a:rPr lang="pt-BR" sz="3600" dirty="0" smtClean="0"/>
              <a:t>no </a:t>
            </a:r>
            <a:r>
              <a:rPr lang="pt-BR" sz="3600" dirty="0"/>
              <a:t>interior da </a:t>
            </a:r>
            <a:r>
              <a:rPr lang="pt-BR" sz="3600" dirty="0" smtClean="0"/>
              <a:t>escola</a:t>
            </a:r>
            <a:r>
              <a:rPr lang="pt-BR" sz="3600" dirty="0"/>
              <a:t>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7" t="35169" r="12145" b="47657"/>
          <a:stretch/>
        </p:blipFill>
        <p:spPr bwMode="auto">
          <a:xfrm>
            <a:off x="1403648" y="3861048"/>
            <a:ext cx="7433307" cy="221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Desafio na constituição de relações humanas horizontais, solidárias e corresponsáveis que valorize o protagonismo e a importância e função do trabalho de todos na escola.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Concentração das decisões nas mãos da minoria das pessoas.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Cultura da culpabilidade: afastamento e dificuldade na construção de coletivos participativos.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Distanciamento das práticas pedagógicas dos princípios da educação e do PPP da escola.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 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Dificuldade em aproximar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as ações dos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discursos.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3711" y="3933056"/>
            <a:ext cx="427092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3º </a:t>
            </a:r>
            <a:r>
              <a:rPr lang="pt-BR" sz="1400" b="1" dirty="0"/>
              <a:t>Momento: 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Fios que tecem a Gestão Democrática e 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Pedagógica.</a:t>
            </a:r>
          </a:p>
          <a:p>
            <a:pPr algn="ctr"/>
            <a:endParaRPr lang="pt-BR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Escola como local de estudo e pesquisa.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latin typeface="Calibri" pitchFamily="34" charset="0"/>
                <a:cs typeface="Calibri" pitchFamily="34" charset="0"/>
              </a:rPr>
              <a:t>Pedagogias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participativas: pedagogia da observação, do diálogo e da escuta.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latin typeface="Calibri" pitchFamily="34" charset="0"/>
                <a:cs typeface="Calibri" pitchFamily="34" charset="0"/>
              </a:rPr>
              <a:t>Gestão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de tempos, espaços e materiais.</a:t>
            </a:r>
          </a:p>
          <a:p>
            <a:pPr algn="ctr">
              <a:lnSpc>
                <a:spcPct val="150000"/>
              </a:lnSpc>
            </a:pPr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288926" y="332655"/>
            <a:ext cx="39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Calibri" pitchFamily="34" charset="0"/>
                <a:cs typeface="Calibri" pitchFamily="34" charset="0"/>
              </a:rPr>
              <a:t>1º </a:t>
            </a:r>
            <a:r>
              <a:rPr lang="pt-BR" sz="1600" b="1" dirty="0" smtClean="0">
                <a:latin typeface="Calibri" pitchFamily="34" charset="0"/>
                <a:cs typeface="Calibri" pitchFamily="34" charset="0"/>
              </a:rPr>
              <a:t>Momento: 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Tecendo 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ideias sobre democracia, educação e gestão na escola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pt-BR" sz="16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1600" dirty="0" smtClean="0">
                <a:latin typeface="Calibri" pitchFamily="34" charset="0"/>
                <a:cs typeface="Calibri" pitchFamily="34" charset="0"/>
              </a:rPr>
              <a:t>Noções sobre: democracia e gestão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d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emocrática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711" y="1916832"/>
            <a:ext cx="45032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Calibri" pitchFamily="34" charset="0"/>
                <a:cs typeface="Calibri" pitchFamily="34" charset="0"/>
              </a:rPr>
              <a:t>2º Momento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Fios 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que tecem a Gestão </a:t>
            </a:r>
            <a:r>
              <a:rPr lang="pt-BR" sz="1400" dirty="0" smtClean="0">
                <a:latin typeface="Calibri" pitchFamily="34" charset="0"/>
                <a:cs typeface="Calibri" pitchFamily="34" charset="0"/>
              </a:rPr>
              <a:t>Democrática.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6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1600" dirty="0">
                <a:latin typeface="Calibri" pitchFamily="34" charset="0"/>
                <a:cs typeface="Calibri" pitchFamily="34" charset="0"/>
              </a:rPr>
              <a:t>Colegiados</a:t>
            </a:r>
          </a:p>
          <a:p>
            <a:pPr algn="ctr"/>
            <a:r>
              <a:rPr lang="pt-BR" sz="1600" dirty="0">
                <a:latin typeface="Calibri" pitchFamily="34" charset="0"/>
                <a:cs typeface="Calibri" pitchFamily="34" charset="0"/>
              </a:rPr>
              <a:t>Família</a:t>
            </a:r>
          </a:p>
          <a:p>
            <a:pPr algn="ctr"/>
            <a:r>
              <a:rPr lang="pt-BR" sz="1600" dirty="0">
                <a:latin typeface="Calibri" pitchFamily="34" charset="0"/>
                <a:cs typeface="Calibri" pitchFamily="34" charset="0"/>
              </a:rPr>
              <a:t>Constituição de grupo de trabalho.</a:t>
            </a:r>
          </a:p>
          <a:p>
            <a:pPr algn="ctr"/>
            <a:r>
              <a:rPr lang="pt-BR" sz="1600" dirty="0">
                <a:latin typeface="Calibri" pitchFamily="34" charset="0"/>
                <a:cs typeface="Calibri" pitchFamily="34" charset="0"/>
              </a:rPr>
              <a:t>Projeto Político Pedagógico</a:t>
            </a:r>
          </a:p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89" y="35868"/>
            <a:ext cx="4547754" cy="67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68863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Conhecer as pessoas, o grupo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e mobilizar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os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profissionais para a reflexão e transformação da prática, exige da gestão escolar esforços no sentido de se constituir como liderança, dentro de princípios democráticos: liderar uma equipe que tem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voz e vez, que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reflete sobre sua ação educativa e se responsabiliza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pelo projeto da escola.</a:t>
            </a:r>
          </a:p>
          <a:p>
            <a:pPr marL="109728" indent="0" algn="just">
              <a:lnSpc>
                <a:spcPct val="170000"/>
              </a:lnSpc>
              <a:buNone/>
            </a:pP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Coordenador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pedagógico como estudioso e pesquisador constante, 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porque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responsável pela formação docente e acompanhamento das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aprendizagens dos professores e alunos/crianças, articulando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as atividades de aprendizagem, ensino, avaliação, formação e relação com a comunidade, a busca de inovações coerentes com os conceitos de aprendizagens comprometidos e com os fins e a qualidade social da educação pública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lnSpc>
                <a:spcPct val="170000"/>
              </a:lnSpc>
            </a:pPr>
            <a:endParaRPr lang="pt-BR" sz="36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3600" dirty="0">
                <a:latin typeface="Calibri" pitchFamily="34" charset="0"/>
                <a:cs typeface="Calibri" pitchFamily="34" charset="0"/>
              </a:rPr>
              <a:t>Somar esforços, junto aos demais membros da equipe gestora da escola e ao supervisor, potencializa as ações formativas.</a:t>
            </a:r>
          </a:p>
          <a:p>
            <a:pPr algn="just">
              <a:lnSpc>
                <a:spcPct val="170000"/>
              </a:lnSpc>
            </a:pP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70000"/>
              </a:lnSpc>
            </a:pPr>
            <a:endParaRPr lang="pt-BR" sz="36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70000"/>
              </a:lnSpc>
            </a:pPr>
            <a:endParaRPr lang="pt-BR" sz="36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60000"/>
              </a:lnSpc>
            </a:pPr>
            <a:endParaRPr lang="pt-BR" sz="29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60000"/>
              </a:lnSpc>
            </a:pPr>
            <a:endParaRPr lang="pt-BR" sz="29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60000"/>
              </a:lnSpc>
            </a:pPr>
            <a:endParaRPr lang="pt-BR" sz="29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pt-BR" dirty="0" smtClean="0"/>
              <a:t> 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pt-BR" sz="3200" dirty="0" smtClean="0">
                <a:latin typeface="Calibri" pitchFamily="34" charset="0"/>
                <a:cs typeface="Calibri" pitchFamily="34" charset="0"/>
              </a:rPr>
              <a:t>Colegiados de participação sejam espaços em 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para que meninos, meninas</a:t>
            </a:r>
            <a:r>
              <a:rPr lang="pt-BR" sz="3200" dirty="0" smtClean="0">
                <a:latin typeface="Calibri" pitchFamily="34" charset="0"/>
                <a:cs typeface="Calibri" pitchFamily="34" charset="0"/>
              </a:rPr>
              <a:t>, professores, famílias...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usufruam de seus direitos sociais e políticos e exerçam seu direito de participação, tendo em vista a sua formação na cidadania.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Colegiados de Participação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81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04664"/>
            <a:ext cx="3898776" cy="590465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Contribuímos para que uma escola se constitua como democrática quando o 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espaço/tempo onde as crianças/sujeitos educandos são assumidos "como seres capazes de saber, de saber que sabem, de saber que não sabem. De saber melhor o que já sabem, de saber o que ainda não sabem" (Freire, 2000a: 40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).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C:\Users\Elisabete\Desktop\COSTA  CARVALHO PAR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5114"/>
            <a:ext cx="4356100" cy="32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452320" y="4556852"/>
            <a:ext cx="1619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CEI Costa Carvalho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8510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904656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Um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olhar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respeitoso,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torna-se então fundamental para dar sustentação e demonstrar a confiança do adulto na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criança/aluno/família. 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A escola como ser vivo, onde as pessoas que ali circulam, escrevem histórias pessoais e coletivas, tornando-se conscientes, participando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das decisões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 comprometendo-se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com os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encaminhamentos,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sendo responsável e consciente, é uma das maiores aprendizagens que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podemos realizar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pt-BR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A escola e os profissionais que nela atuam necessitam regular seu relacionamento com as famílias como uma via de mão dupla, pautada na dialogia, o que significa enfatizar a possibilidade de estabelecer conversas e trocas que somente acontecem se há escuta e respeito ao ponto de vista do outro, se há diálogo mediado pela ética.</a:t>
            </a:r>
          </a:p>
        </p:txBody>
      </p:sp>
    </p:spTree>
    <p:extLst>
      <p:ext uri="{BB962C8B-B14F-4D97-AF65-F5344CB8AC3E}">
        <p14:creationId xmlns:p14="http://schemas.microsoft.com/office/powerpoint/2010/main" val="20066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Talvez a experiência de vida coletiva em um ambiente de respeito, diálogo e participação possa oferecer para as crianças um modo de ser e estar que encaminha para relações mais democráticas, além de construir uma sociedade mais solidária e, portanto, sustentável. </a:t>
            </a:r>
          </a:p>
        </p:txBody>
      </p:sp>
    </p:spTree>
    <p:extLst>
      <p:ext uri="{BB962C8B-B14F-4D97-AF65-F5344CB8AC3E}">
        <p14:creationId xmlns:p14="http://schemas.microsoft.com/office/powerpoint/2010/main" val="38520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928129" y="111770"/>
            <a:ext cx="7474024" cy="1084982"/>
          </a:xfrm>
        </p:spPr>
        <p:txBody>
          <a:bodyPr/>
          <a:lstStyle/>
          <a:p>
            <a:pPr algn="ctr"/>
            <a:r>
              <a:rPr lang="pt-BR" dirty="0" smtClean="0"/>
              <a:t>Projeto Político pedagógico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1961007" y="2492896"/>
            <a:ext cx="2887985" cy="262829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Dimensão Politica</a:t>
            </a:r>
          </a:p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4653086" y="2492896"/>
            <a:ext cx="2658938" cy="25202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Dimensão Politica</a:t>
            </a:r>
          </a:p>
          <a:p>
            <a:pPr algn="ctr"/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3421546" y="1052736"/>
            <a:ext cx="2520280" cy="25922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Dimensão Politica</a:t>
            </a:r>
          </a:p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27001" y="5121188"/>
            <a:ext cx="6557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libri" pitchFamily="34" charset="0"/>
                <a:cs typeface="Calibri" pitchFamily="34" charset="0"/>
              </a:rPr>
              <a:t>O PPP é um documento que sempre estará em construção, uma vez que a escola está em constante movimento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pt-BR" dirty="0"/>
              <a:t>Mostra o </a:t>
            </a:r>
            <a:r>
              <a:rPr lang="pt-BR" b="1" dirty="0"/>
              <a:t>desejo</a:t>
            </a:r>
            <a:r>
              <a:rPr lang="pt-BR" dirty="0"/>
              <a:t> e a </a:t>
            </a:r>
            <a:r>
              <a:rPr lang="pt-BR" b="1" dirty="0"/>
              <a:t>intencionalidade</a:t>
            </a:r>
            <a:r>
              <a:rPr lang="pt-BR" dirty="0"/>
              <a:t> do grupo </a:t>
            </a:r>
            <a:r>
              <a:rPr lang="pt-BR" dirty="0" smtClean="0"/>
              <a:t>escola.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29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As práticas educativas que consideram a participação – nas quais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os alunos/as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crianças possam ser consultadas, possam expressar suas interpretações e opiniões, ter seus sentimentos, sensações, saberes, conhecimentos, interrogações e dúvidas respeitados e escutados – fazem emergir outras possibilidades de encaminhamento do processo pedagógico. </a:t>
            </a:r>
          </a:p>
        </p:txBody>
      </p:sp>
    </p:spTree>
    <p:extLst>
      <p:ext uri="{BB962C8B-B14F-4D97-AF65-F5344CB8AC3E}">
        <p14:creationId xmlns:p14="http://schemas.microsoft.com/office/powerpoint/2010/main" val="28257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compartilhamento de decisões, de posições de avaliação e redimensionamento do projeto educacional precisa ser ação de todos. Esse compartilhamento não pode acontecer apenas nas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ideias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mas é preciso que se torne a pauta para as formações dos profissionais e uma referência na proposição de ações. </a:t>
            </a:r>
          </a:p>
        </p:txBody>
      </p:sp>
    </p:spTree>
    <p:extLst>
      <p:ext uri="{BB962C8B-B14F-4D97-AF65-F5344CB8AC3E}">
        <p14:creationId xmlns:p14="http://schemas.microsoft.com/office/powerpoint/2010/main" val="7813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algn="ctr"/>
            <a:endParaRPr lang="pt-BR" dirty="0" smtClean="0"/>
          </a:p>
          <a:p>
            <a:pPr algn="ctr">
              <a:lnSpc>
                <a:spcPct val="200000"/>
              </a:lnSpc>
            </a:pPr>
            <a:r>
              <a:rPr lang="pt-BR" dirty="0" smtClean="0"/>
              <a:t>Por que fazemos?</a:t>
            </a:r>
          </a:p>
          <a:p>
            <a:pPr algn="ctr">
              <a:lnSpc>
                <a:spcPct val="200000"/>
              </a:lnSpc>
            </a:pPr>
            <a:r>
              <a:rPr lang="pt-BR" dirty="0" smtClean="0"/>
              <a:t>Para quem?</a:t>
            </a:r>
          </a:p>
          <a:p>
            <a:pPr algn="ctr">
              <a:lnSpc>
                <a:spcPct val="200000"/>
              </a:lnSpc>
            </a:pPr>
            <a:r>
              <a:rPr lang="pt-BR" dirty="0" smtClean="0"/>
              <a:t>Qual a importância para as crianças/alunos, professores e famílias?</a:t>
            </a:r>
          </a:p>
          <a:p>
            <a:pPr algn="ctr">
              <a:lnSpc>
                <a:spcPct val="200000"/>
              </a:lnSpc>
            </a:pPr>
            <a:endParaRPr lang="pt-BR" dirty="0"/>
          </a:p>
          <a:p>
            <a:pPr marL="109728" indent="0" algn="ctr">
              <a:buNone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2400" b="0" dirty="0" smtClean="0">
                <a:solidFill>
                  <a:schemeClr val="tx1"/>
                </a:solidFill>
                <a:cs typeface="Calibri" pitchFamily="34" charset="0"/>
              </a:rPr>
              <a:t>Instrumentos de acompanhamento de acompanhamento  dos processos e aprendizagens e da instituição.</a:t>
            </a:r>
            <a:endParaRPr lang="pt-BR" sz="2400" b="0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t-BR" sz="3600" b="1" dirty="0">
                <a:latin typeface="Calibri" pitchFamily="34" charset="0"/>
                <a:cs typeface="Calibri" pitchFamily="34" charset="0"/>
              </a:rPr>
              <a:t>1º 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Momento: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Tecendo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ideias sobre democracia, educação e gestão na escola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pt-BR" sz="3600" dirty="0">
              <a:latin typeface="Calibri" pitchFamily="34" charset="0"/>
              <a:cs typeface="Calibri" pitchFamily="34" charset="0"/>
            </a:endParaRPr>
          </a:p>
          <a:p>
            <a:pPr marL="109728" indent="0" algn="ctr">
              <a:buNone/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Noções sobre: democracia e gestão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d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emocrática</a:t>
            </a:r>
            <a:endParaRPr lang="pt-BR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400" b="1" dirty="0"/>
              <a:t>3º Momento: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Fios que tecem a Gestão Democrática e Pedagógica.</a:t>
            </a:r>
          </a:p>
          <a:p>
            <a:pPr algn="ctr"/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Escola como local de estudo e pesquisa.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Pedagogias participativas: pedagogia da observação, do diálogo e da escuta.</a:t>
            </a:r>
          </a:p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Gestão de tempos, espaços e materiais.</a:t>
            </a:r>
          </a:p>
          <a:p>
            <a:pPr algn="ctr"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695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4752528" cy="4641379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lnSpc>
                <a:spcPct val="200000"/>
              </a:lnSpc>
              <a:buNone/>
            </a:pPr>
            <a:r>
              <a:rPr lang="pt-BR" sz="2800" dirty="0" smtClean="0"/>
              <a:t>Escola e Democracia: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pt-BR" sz="2800" dirty="0" smtClean="0"/>
              <a:t>Pedagogia da Escuta, Diálogo e Participação.</a:t>
            </a:r>
          </a:p>
          <a:p>
            <a:pPr marL="0" indent="0">
              <a:lnSpc>
                <a:spcPct val="200000"/>
              </a:lnSpc>
              <a:buNone/>
            </a:pPr>
            <a:endParaRPr lang="pt-BR" sz="3200" dirty="0"/>
          </a:p>
        </p:txBody>
      </p:sp>
      <p:pic>
        <p:nvPicPr>
          <p:cNvPr id="4" name="Picture 2" descr="F:\2017\1 TESSITURAS 2017\ABRIGO I\2 encontro ABRIGO 1\ESCUTAR CON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7"/>
            <a:ext cx="4002222" cy="61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2" t="36948" r="20123" b="10758"/>
          <a:stretch/>
        </p:blipFill>
        <p:spPr bwMode="auto">
          <a:xfrm>
            <a:off x="179512" y="980728"/>
            <a:ext cx="8388945" cy="423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9989" r="20028" b="22129"/>
          <a:stretch/>
        </p:blipFill>
        <p:spPr bwMode="auto">
          <a:xfrm>
            <a:off x="323707" y="475587"/>
            <a:ext cx="8208554" cy="52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707" y="483402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Bradley Hand ITC" pitchFamily="66" charset="0"/>
              </a:rPr>
              <a:t>Escutamos </a:t>
            </a:r>
            <a:r>
              <a:rPr lang="pt-BR" sz="2400" b="1" dirty="0" smtClean="0">
                <a:latin typeface="Bradley Hand ITC" pitchFamily="66" charset="0"/>
              </a:rPr>
              <a:t>@s </a:t>
            </a:r>
            <a:r>
              <a:rPr lang="pt-BR" sz="2400" b="1" dirty="0" err="1" smtClean="0">
                <a:latin typeface="Bradley Hand ITC" pitchFamily="66" charset="0"/>
              </a:rPr>
              <a:t>trabalhador@s</a:t>
            </a:r>
            <a:r>
              <a:rPr lang="pt-BR" sz="2400" b="1" dirty="0" smtClean="0">
                <a:latin typeface="Bradley Hand ITC" pitchFamily="66" charset="0"/>
              </a:rPr>
              <a:t> </a:t>
            </a:r>
            <a:r>
              <a:rPr lang="pt-BR" sz="2400" b="1" dirty="0" smtClean="0">
                <a:latin typeface="Bradley Hand ITC" pitchFamily="66" charset="0"/>
              </a:rPr>
              <a:t>e as famílias? </a:t>
            </a:r>
            <a:endParaRPr lang="pt-BR" sz="24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lisabete\Desktop\CARAMBA NOS ESCUT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194821" cy="619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i="1" dirty="0"/>
              <a:t>A escola tem sido a instituição social central </a:t>
            </a:r>
            <a:r>
              <a:rPr lang="pt-BR" sz="2800" i="1" dirty="0" smtClean="0"/>
              <a:t>para </a:t>
            </a:r>
            <a:r>
              <a:rPr lang="pt-BR" sz="2800" i="1" dirty="0"/>
              <a:t>veicular de forma homogênea a cultura considerada “legítima” e para desconsiderar as culturas “não legítimas”, isto é, não homogêneas.</a:t>
            </a:r>
          </a:p>
          <a:p>
            <a:pPr marL="0" indent="0" algn="r">
              <a:buNone/>
            </a:pPr>
            <a:r>
              <a:rPr lang="pt-BR" sz="2800" dirty="0"/>
              <a:t> </a:t>
            </a:r>
            <a:r>
              <a:rPr lang="pt-BR" dirty="0"/>
              <a:t>(Lahire,2006)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65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Currículo tradicional X Crítico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4040188" cy="40452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800" b="1" dirty="0"/>
              <a:t>Modelo de Objetivos</a:t>
            </a:r>
          </a:p>
          <a:p>
            <a:endParaRPr lang="pt-BR" dirty="0" smtClean="0"/>
          </a:p>
          <a:p>
            <a:pPr>
              <a:lnSpc>
                <a:spcPct val="220000"/>
              </a:lnSpc>
            </a:pPr>
            <a:r>
              <a:rPr lang="pt-BR" dirty="0" smtClean="0"/>
              <a:t>Saber </a:t>
            </a:r>
            <a:r>
              <a:rPr lang="pt-BR" dirty="0"/>
              <a:t>verdadeiro</a:t>
            </a:r>
          </a:p>
          <a:p>
            <a:pPr>
              <a:lnSpc>
                <a:spcPct val="220000"/>
              </a:lnSpc>
            </a:pPr>
            <a:r>
              <a:rPr lang="pt-BR" dirty="0"/>
              <a:t>Professor como autoridade que possui o </a:t>
            </a:r>
            <a:r>
              <a:rPr lang="pt-BR" dirty="0" smtClean="0"/>
              <a:t>saber.</a:t>
            </a:r>
            <a:endParaRPr lang="pt-BR" dirty="0"/>
          </a:p>
          <a:p>
            <a:pPr>
              <a:lnSpc>
                <a:spcPct val="220000"/>
              </a:lnSpc>
            </a:pPr>
            <a:r>
              <a:rPr lang="pt-BR" dirty="0"/>
              <a:t>Saber dividido em porções de acordo com o desenvolvimento</a:t>
            </a:r>
          </a:p>
          <a:p>
            <a:pPr>
              <a:lnSpc>
                <a:spcPct val="220000"/>
              </a:lnSpc>
            </a:pPr>
            <a:r>
              <a:rPr lang="pt-BR" dirty="0"/>
              <a:t>Resultados acadêmicos- saber homogêneo (provas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4"/>
          </p:nvPr>
        </p:nvSpPr>
        <p:spPr>
          <a:xfrm>
            <a:off x="4654550" y="1316385"/>
            <a:ext cx="4041775" cy="41172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600" b="1" dirty="0"/>
              <a:t>Modelo de </a:t>
            </a:r>
            <a:r>
              <a:rPr lang="pt-BR" sz="2600" b="1" dirty="0" smtClean="0"/>
              <a:t>Processo</a:t>
            </a:r>
          </a:p>
          <a:p>
            <a:endParaRPr lang="pt-BR" b="1" dirty="0"/>
          </a:p>
          <a:p>
            <a:pPr>
              <a:lnSpc>
                <a:spcPct val="200000"/>
              </a:lnSpc>
            </a:pPr>
            <a:r>
              <a:rPr lang="pt-BR" sz="1700" dirty="0" smtClean="0"/>
              <a:t>Saber </a:t>
            </a:r>
            <a:r>
              <a:rPr lang="pt-BR" sz="1700" dirty="0"/>
              <a:t>é contingente</a:t>
            </a:r>
          </a:p>
          <a:p>
            <a:pPr>
              <a:lnSpc>
                <a:spcPct val="200000"/>
              </a:lnSpc>
            </a:pPr>
            <a:r>
              <a:rPr lang="pt-BR" sz="1700" dirty="0"/>
              <a:t>O professor sabe, mas também pesquisa e </a:t>
            </a:r>
            <a:r>
              <a:rPr lang="pt-BR" sz="1700" dirty="0" smtClean="0"/>
              <a:t>aprende.</a:t>
            </a:r>
            <a:endParaRPr lang="pt-BR" sz="1700" dirty="0"/>
          </a:p>
          <a:p>
            <a:pPr>
              <a:lnSpc>
                <a:spcPct val="200000"/>
              </a:lnSpc>
            </a:pPr>
            <a:r>
              <a:rPr lang="pt-BR" sz="1700" dirty="0"/>
              <a:t>A aprendizagem acontece em relações e totalidades</a:t>
            </a:r>
          </a:p>
          <a:p>
            <a:pPr>
              <a:lnSpc>
                <a:spcPct val="200000"/>
              </a:lnSpc>
            </a:pPr>
            <a:r>
              <a:rPr lang="pt-BR" sz="1700" dirty="0"/>
              <a:t>Desenvolvimento humano e aprendizagem </a:t>
            </a:r>
            <a:r>
              <a:rPr lang="pt-BR" sz="1700" dirty="0" smtClean="0"/>
              <a:t>significativa.</a:t>
            </a:r>
            <a:endParaRPr lang="pt-BR" sz="17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8E80-C1F5-4976-B3B8-02DB8332EC88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6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Currículo: </a:t>
            </a:r>
            <a:br>
              <a:rPr lang="pt-BR" dirty="0" smtClean="0"/>
            </a:br>
            <a:r>
              <a:rPr lang="pt-BR" sz="2700" dirty="0" smtClean="0"/>
              <a:t>um </a:t>
            </a:r>
            <a:r>
              <a:rPr lang="pt-BR" sz="2700" dirty="0"/>
              <a:t>espaço de luta para o professor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Calibri" pitchFamily="34" charset="0"/>
                <a:cs typeface="Calibri" pitchFamily="34" charset="0"/>
              </a:rPr>
              <a:t>Combater um currículo que controla 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fazer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docente, que o submete, que constrói a sua identidade através de um “recorte curricular”, uma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disciplina.</a:t>
            </a:r>
          </a:p>
          <a:p>
            <a:pPr marL="109728" indent="0">
              <a:lnSpc>
                <a:spcPct val="150000"/>
              </a:lnSpc>
              <a:buNone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Calibri" pitchFamily="34" charset="0"/>
                <a:cs typeface="Calibri" pitchFamily="34" charset="0"/>
              </a:rPr>
              <a:t>Como um sujeito que articula e produz currículo no entrelaçamento dos conhecimentos, das culturas familiares, infantis e juvenis, da crítica à sociedade excludente, de consumo, com a incorporação de discursos de resistência, de equidade, de diferença</a:t>
            </a:r>
          </a:p>
          <a:p>
            <a:pPr marL="0" indent="0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sz="2000" dirty="0"/>
              <a:t>(Maria C. Barbosa,  2013)</a:t>
            </a:r>
          </a:p>
          <a:p>
            <a:pPr marL="0" indent="0" algn="r">
              <a:buNone/>
            </a:pP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67838E80-C1F5-4976-B3B8-02DB8332EC88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4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r>
              <a:rPr lang="pt-BR" dirty="0"/>
              <a:t>Escola como fórum da comunidade</a:t>
            </a:r>
          </a:p>
          <a:p>
            <a:r>
              <a:rPr lang="pt-BR" dirty="0"/>
              <a:t>Lugar de encontro</a:t>
            </a:r>
          </a:p>
          <a:p>
            <a:r>
              <a:rPr lang="pt-BR" dirty="0"/>
              <a:t>Relação intensa com as famílias e comunidade</a:t>
            </a:r>
          </a:p>
          <a:p>
            <a:r>
              <a:rPr lang="pt-BR" dirty="0"/>
              <a:t>Documentação pedagógica</a:t>
            </a:r>
          </a:p>
          <a:p>
            <a:r>
              <a:rPr lang="pt-BR" dirty="0"/>
              <a:t>Planejamento flexível</a:t>
            </a:r>
          </a:p>
          <a:p>
            <a:r>
              <a:rPr lang="pt-BR" dirty="0"/>
              <a:t>Espaço como o segundo educador</a:t>
            </a:r>
          </a:p>
          <a:p>
            <a:r>
              <a:rPr lang="pt-BR" dirty="0" smtClean="0"/>
              <a:t>Respeito aos Tempos </a:t>
            </a:r>
            <a:endParaRPr lang="pt-BR" dirty="0"/>
          </a:p>
          <a:p>
            <a:r>
              <a:rPr lang="pt-BR" dirty="0"/>
              <a:t>Relações e interações</a:t>
            </a:r>
          </a:p>
          <a:p>
            <a:pPr marL="0" indent="0" algn="r">
              <a:buNone/>
            </a:pPr>
            <a:r>
              <a:rPr lang="pt-BR" sz="2000" dirty="0"/>
              <a:t>(</a:t>
            </a:r>
            <a:r>
              <a:rPr lang="pt-BR" sz="1800" dirty="0"/>
              <a:t>Moss, </a:t>
            </a:r>
            <a:r>
              <a:rPr lang="pt-BR" sz="1800" dirty="0" err="1"/>
              <a:t>Pence</a:t>
            </a:r>
            <a:r>
              <a:rPr lang="pt-BR" sz="1800" dirty="0"/>
              <a:t> e </a:t>
            </a:r>
            <a:r>
              <a:rPr lang="pt-BR" sz="1800" dirty="0" err="1"/>
              <a:t>Dahlberg</a:t>
            </a:r>
            <a:r>
              <a:rPr lang="pt-BR" sz="1800" dirty="0"/>
              <a:t>, 2003)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67838E80-C1F5-4976-B3B8-02DB8332EC88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8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Aprendizagem enquanto um processo de  experiências e narração </a:t>
            </a:r>
          </a:p>
          <a:p>
            <a:r>
              <a:rPr lang="pt-BR" dirty="0"/>
              <a:t>Aprendizagem- engajamento- vida</a:t>
            </a:r>
          </a:p>
          <a:p>
            <a:r>
              <a:rPr lang="pt-BR" dirty="0"/>
              <a:t>Narrativa e história ( de vida, de instituições, de sociedade)</a:t>
            </a:r>
          </a:p>
          <a:p>
            <a:r>
              <a:rPr lang="pt-BR" dirty="0"/>
              <a:t>Currículo ancorado no processo de vida em grupo</a:t>
            </a:r>
          </a:p>
          <a:p>
            <a:r>
              <a:rPr lang="pt-BR" dirty="0"/>
              <a:t>Envolvido com as singularidades , experiências e narração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67838E80-C1F5-4976-B3B8-02DB8332EC88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0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16" y="1309074"/>
            <a:ext cx="2016224" cy="378042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3429000" cy="3429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33103" y="1215023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pt-BR" sz="3200" dirty="0"/>
              <a:t>O </a:t>
            </a:r>
            <a:r>
              <a:rPr lang="pt-BR" sz="3200" dirty="0" smtClean="0"/>
              <a:t>que</a:t>
            </a:r>
          </a:p>
          <a:p>
            <a:pPr algn="ctr">
              <a:lnSpc>
                <a:spcPct val="250000"/>
              </a:lnSpc>
            </a:pPr>
            <a:r>
              <a:rPr lang="pt-BR" sz="3200" dirty="0" smtClean="0"/>
              <a:t> </a:t>
            </a:r>
            <a:r>
              <a:rPr lang="pt-BR" sz="3200" dirty="0"/>
              <a:t>não pode </a:t>
            </a:r>
            <a:endParaRPr lang="pt-BR" sz="3200" dirty="0" smtClean="0"/>
          </a:p>
          <a:p>
            <a:pPr algn="ctr">
              <a:lnSpc>
                <a:spcPct val="250000"/>
              </a:lnSpc>
            </a:pPr>
            <a:r>
              <a:rPr lang="pt-BR" sz="3200" dirty="0" smtClean="0"/>
              <a:t>faltar </a:t>
            </a:r>
            <a:r>
              <a:rPr lang="pt-BR" sz="3200" dirty="0"/>
              <a:t>na </a:t>
            </a:r>
            <a:r>
              <a:rPr lang="pt-BR" sz="3200" dirty="0" smtClean="0"/>
              <a:t>Escola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3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“E aprendi que se depende sempre</a:t>
            </a:r>
            <a:br>
              <a:rPr lang="pt-BR" sz="2200" dirty="0" smtClean="0">
                <a:latin typeface="Calibri" pitchFamily="34" charset="0"/>
                <a:cs typeface="Calibri" pitchFamily="34" charset="0"/>
              </a:rPr>
            </a:br>
            <a:r>
              <a:rPr lang="pt-BR" sz="2200" dirty="0" smtClean="0">
                <a:latin typeface="Calibri" pitchFamily="34" charset="0"/>
                <a:cs typeface="Calibri" pitchFamily="34" charset="0"/>
              </a:rPr>
              <a:t>De tanta, muita, diferente gente</a:t>
            </a:r>
            <a:br>
              <a:rPr lang="pt-BR" sz="2200" dirty="0" smtClean="0">
                <a:latin typeface="Calibri" pitchFamily="34" charset="0"/>
                <a:cs typeface="Calibri" pitchFamily="34" charset="0"/>
              </a:rPr>
            </a:br>
            <a:r>
              <a:rPr lang="pt-BR" sz="2200" dirty="0" smtClean="0">
                <a:latin typeface="Calibri" pitchFamily="34" charset="0"/>
                <a:cs typeface="Calibri" pitchFamily="34" charset="0"/>
              </a:rPr>
              <a:t>Toda pessoa sempre é as marcas</a:t>
            </a:r>
            <a:br>
              <a:rPr lang="pt-BR" sz="2200" dirty="0" smtClean="0">
                <a:latin typeface="Calibri" pitchFamily="34" charset="0"/>
                <a:cs typeface="Calibri" pitchFamily="34" charset="0"/>
              </a:rPr>
            </a:br>
            <a:r>
              <a:rPr lang="pt-BR" sz="2200" dirty="0" smtClean="0">
                <a:latin typeface="Calibri" pitchFamily="34" charset="0"/>
                <a:cs typeface="Calibri" pitchFamily="34" charset="0"/>
              </a:rPr>
              <a:t>Das lições diárias de outras tantas pessoas.</a:t>
            </a:r>
          </a:p>
          <a:p>
            <a:pPr marL="109728" indent="0">
              <a:buNone/>
            </a:pPr>
            <a:endParaRPr lang="pt-BR" sz="2200" dirty="0" smtClean="0"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E é tão bonito quando a gente entende</a:t>
            </a:r>
            <a:br>
              <a:rPr lang="pt-BR" sz="2200" dirty="0" smtClean="0">
                <a:latin typeface="Calibri" pitchFamily="34" charset="0"/>
                <a:cs typeface="Calibri" pitchFamily="34" charset="0"/>
              </a:rPr>
            </a:br>
            <a:r>
              <a:rPr lang="pt-BR" sz="2200" dirty="0" smtClean="0">
                <a:latin typeface="Calibri" pitchFamily="34" charset="0"/>
                <a:cs typeface="Calibri" pitchFamily="34" charset="0"/>
              </a:rPr>
              <a:t>Que a gente é tanta gente onde quer que a gente vá</a:t>
            </a:r>
            <a:br>
              <a:rPr lang="pt-BR" sz="2200" dirty="0" smtClean="0">
                <a:latin typeface="Calibri" pitchFamily="34" charset="0"/>
                <a:cs typeface="Calibri" pitchFamily="34" charset="0"/>
              </a:rPr>
            </a:br>
            <a:r>
              <a:rPr lang="pt-BR" sz="2200" dirty="0" smtClean="0">
                <a:latin typeface="Calibri" pitchFamily="34" charset="0"/>
                <a:cs typeface="Calibri" pitchFamily="34" charset="0"/>
              </a:rPr>
              <a:t>É tão bonito quando a gente sente</a:t>
            </a:r>
            <a:br>
              <a:rPr lang="pt-BR" sz="2200" dirty="0" smtClean="0">
                <a:latin typeface="Calibri" pitchFamily="34" charset="0"/>
                <a:cs typeface="Calibri" pitchFamily="34" charset="0"/>
              </a:rPr>
            </a:br>
            <a:r>
              <a:rPr lang="pt-BR" sz="2200" dirty="0" smtClean="0">
                <a:latin typeface="Calibri" pitchFamily="34" charset="0"/>
                <a:cs typeface="Calibri" pitchFamily="34" charset="0"/>
              </a:rPr>
              <a:t>Que nunca está sozinho por mais que pense estar.</a:t>
            </a:r>
          </a:p>
          <a:p>
            <a:pPr marL="109728" indent="0">
              <a:buNone/>
            </a:pPr>
            <a:endParaRPr lang="pt-BR" sz="2200" dirty="0" smtClean="0"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É tão bonito quando a gente pisa firme</a:t>
            </a:r>
            <a:br>
              <a:rPr lang="pt-BR" sz="2200" dirty="0" smtClean="0">
                <a:latin typeface="Calibri" pitchFamily="34" charset="0"/>
                <a:cs typeface="Calibri" pitchFamily="34" charset="0"/>
              </a:rPr>
            </a:br>
            <a:r>
              <a:rPr lang="pt-BR" sz="2200" dirty="0" smtClean="0">
                <a:latin typeface="Calibri" pitchFamily="34" charset="0"/>
                <a:cs typeface="Calibri" pitchFamily="34" charset="0"/>
              </a:rPr>
              <a:t>Nessas linhas que estão nas palmas de nossas mãos</a:t>
            </a:r>
            <a:br>
              <a:rPr lang="pt-BR" sz="2200" dirty="0" smtClean="0">
                <a:latin typeface="Calibri" pitchFamily="34" charset="0"/>
                <a:cs typeface="Calibri" pitchFamily="34" charset="0"/>
              </a:rPr>
            </a:br>
            <a:r>
              <a:rPr lang="pt-BR" sz="2200" dirty="0" smtClean="0">
                <a:latin typeface="Calibri" pitchFamily="34" charset="0"/>
                <a:cs typeface="Calibri" pitchFamily="34" charset="0"/>
              </a:rPr>
              <a:t>É tão bonito quando a gente vai à vida</a:t>
            </a:r>
            <a:br>
              <a:rPr lang="pt-BR" sz="2200" dirty="0" smtClean="0">
                <a:latin typeface="Calibri" pitchFamily="34" charset="0"/>
                <a:cs typeface="Calibri" pitchFamily="34" charset="0"/>
              </a:rPr>
            </a:br>
            <a:r>
              <a:rPr lang="pt-BR" sz="2200" dirty="0" smtClean="0">
                <a:latin typeface="Calibri" pitchFamily="34" charset="0"/>
                <a:cs typeface="Calibri" pitchFamily="34" charset="0"/>
              </a:rPr>
              <a:t>Nos caminhos onde bate, bem mais…”</a:t>
            </a:r>
          </a:p>
          <a:p>
            <a:pPr marL="109728" indent="0">
              <a:buNone/>
            </a:pPr>
            <a:endParaRPr lang="pt-BR" sz="2200" dirty="0"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r>
              <a:rPr lang="pt-BR" sz="2200" dirty="0">
                <a:latin typeface="Calibri" pitchFamily="34" charset="0"/>
                <a:cs typeface="Calibri" pitchFamily="34" charset="0"/>
                <a:hlinkClick r:id="rId2"/>
              </a:rPr>
              <a:t>https://</a:t>
            </a:r>
            <a:r>
              <a:rPr lang="pt-BR" sz="2200" dirty="0" smtClean="0">
                <a:latin typeface="Calibri" pitchFamily="34" charset="0"/>
                <a:cs typeface="Calibri" pitchFamily="34" charset="0"/>
                <a:hlinkClick r:id="rId2"/>
              </a:rPr>
              <a:t>www.youtube.com/watch?v=CaNMouX_QKg</a:t>
            </a:r>
            <a:endParaRPr lang="pt-BR" sz="2200" dirty="0" smtClean="0"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endParaRPr lang="pt-BR" sz="2200" dirty="0" smtClean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0" dirty="0" smtClean="0">
                <a:effectLst/>
              </a:rPr>
              <a:t/>
            </a:r>
            <a:br>
              <a:rPr lang="pt-BR" b="0" dirty="0" smtClean="0">
                <a:effectLst/>
              </a:rPr>
            </a:br>
            <a:r>
              <a:rPr lang="pt-BR" b="0" dirty="0">
                <a:effectLst/>
              </a:rPr>
              <a:t/>
            </a:r>
            <a:br>
              <a:rPr lang="pt-BR" b="0" dirty="0">
                <a:effectLst/>
              </a:rPr>
            </a:br>
            <a:r>
              <a:rPr lang="pt-BR" sz="3100" b="0" dirty="0" smtClean="0">
                <a:effectLst/>
              </a:rPr>
              <a:t>Caminhos </a:t>
            </a:r>
            <a:r>
              <a:rPr lang="pt-BR" sz="3100" b="0" dirty="0">
                <a:effectLst/>
              </a:rPr>
              <a:t>do coração</a:t>
            </a:r>
            <a:br>
              <a:rPr lang="pt-BR" sz="3100" b="0" dirty="0">
                <a:effectLst/>
              </a:rPr>
            </a:br>
            <a:r>
              <a:rPr lang="pt-BR" sz="3100" b="0" dirty="0">
                <a:effectLst/>
                <a:hlinkClick r:id="rId3"/>
              </a:rPr>
              <a:t>Gonzaguinha</a:t>
            </a:r>
            <a:r>
              <a:rPr lang="pt-BR" b="0" dirty="0">
                <a:effectLst/>
              </a:rPr>
              <a:t/>
            </a:r>
            <a:br>
              <a:rPr lang="pt-BR" b="0" dirty="0">
                <a:effectLst/>
              </a:rPr>
            </a:br>
            <a:r>
              <a:rPr lang="pt-BR" b="0" dirty="0">
                <a:effectLst/>
              </a:rPr>
              <a:t/>
            </a:r>
            <a:br>
              <a:rPr lang="pt-BR" b="0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6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2447764" y="1844824"/>
            <a:ext cx="3672408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Gestão </a:t>
            </a:r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dos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espaços </a:t>
            </a:r>
            <a:r>
              <a:rPr lang="pt-BR" dirty="0">
                <a:solidFill>
                  <a:schemeClr val="tx1"/>
                </a:solidFill>
              </a:rPr>
              <a:t>e materiais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251520" y="2492896"/>
            <a:ext cx="2808312" cy="2592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 importância do ambiente externo e contato com a natureza.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2447764" y="3933056"/>
            <a:ext cx="2808312" cy="2592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Espaços </a:t>
            </a:r>
            <a:r>
              <a:rPr lang="pt-BR" dirty="0" smtClean="0"/>
              <a:t>organizados em </a:t>
            </a:r>
            <a:r>
              <a:rPr lang="pt-BR" dirty="0" smtClean="0"/>
              <a:t>ambientes de aprendizagens.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5128034" y="3501008"/>
            <a:ext cx="2808312" cy="2592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Revelam a concepção de currículo, educação e criança.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061939" y="260648"/>
            <a:ext cx="2808312" cy="2592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Materiais,  em consonância com o currículo.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5561570" y="1124744"/>
            <a:ext cx="2808312" cy="2592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Não basta ser </a:t>
            </a:r>
            <a:r>
              <a:rPr lang="pt-BR" dirty="0" smtClean="0"/>
              <a:t>bonito é preciso que as pessoas usufruam dele.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3419872" y="116632"/>
            <a:ext cx="2808312" cy="25922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Ambientes e materiais que acolham as diversas idades e culturas.</a:t>
            </a:r>
          </a:p>
        </p:txBody>
      </p:sp>
    </p:spTree>
    <p:extLst>
      <p:ext uri="{BB962C8B-B14F-4D97-AF65-F5344CB8AC3E}">
        <p14:creationId xmlns:p14="http://schemas.microsoft.com/office/powerpoint/2010/main" val="21708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lnSpc>
                <a:spcPct val="250000"/>
              </a:lnSpc>
              <a:buNone/>
            </a:pPr>
            <a:r>
              <a:rPr lang="pt-BR" sz="3200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que você gostaria de saber como coordenador pedagógico no que diz respeito a gestão democrática? </a:t>
            </a:r>
            <a:endParaRPr lang="pt-BR" sz="3200" dirty="0" smtClean="0">
              <a:latin typeface="Calibri" pitchFamily="34" charset="0"/>
              <a:cs typeface="Calibri" pitchFamily="34" charset="0"/>
            </a:endParaRPr>
          </a:p>
          <a:p>
            <a:pPr marL="109728" indent="0" algn="ctr">
              <a:lnSpc>
                <a:spcPct val="250000"/>
              </a:lnSpc>
              <a:buNone/>
            </a:pPr>
            <a:r>
              <a:rPr lang="pt-BR" sz="3200" dirty="0" smtClean="0">
                <a:latin typeface="Calibri" pitchFamily="34" charset="0"/>
                <a:cs typeface="Calibri" pitchFamily="34" charset="0"/>
              </a:rPr>
              <a:t>Quais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medos, dificuldades, necessidades, desejos...?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80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-Leitura do texto: </a:t>
            </a: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marL="109728" indent="0" algn="ctr">
              <a:buNone/>
            </a:pPr>
            <a:endParaRPr lang="pt-BR" sz="2800" b="1" dirty="0">
              <a:latin typeface="Calibri" pitchFamily="34" charset="0"/>
              <a:cs typeface="Calibri" pitchFamily="34" charset="0"/>
            </a:endParaRPr>
          </a:p>
          <a:p>
            <a:pPr marL="109728" indent="0" algn="ctr">
              <a:buNone/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Participação </a:t>
            </a:r>
            <a:r>
              <a:rPr lang="pt-BR" sz="2800" b="1" dirty="0">
                <a:latin typeface="Calibri" pitchFamily="34" charset="0"/>
                <a:cs typeface="Calibri" pitchFamily="34" charset="0"/>
              </a:rPr>
              <a:t>como forma de viver.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 Ofélia </a:t>
            </a:r>
            <a:r>
              <a:rPr lang="pt-BR" sz="2800" dirty="0" err="1">
                <a:latin typeface="Calibri" pitchFamily="34" charset="0"/>
                <a:cs typeface="Calibri" pitchFamily="34" charset="0"/>
              </a:rPr>
              <a:t>Reveco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1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82" y="116632"/>
            <a:ext cx="7054601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F:\LOGO NOVO\VersaoCompleta_principal_FundoTransparent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3168352" cy="24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444208" y="5661248"/>
            <a:ext cx="244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latin typeface="Gabriola" pitchFamily="82" charset="0"/>
              </a:rPr>
              <a:t>Bete Godoy</a:t>
            </a:r>
          </a:p>
          <a:p>
            <a:pPr algn="r"/>
            <a:r>
              <a:rPr lang="pt-BR" sz="1600" dirty="0" smtClean="0">
                <a:latin typeface="Calibri" pitchFamily="34" charset="0"/>
                <a:cs typeface="Calibri" pitchFamily="34" charset="0"/>
                <a:hlinkClick r:id="rId4"/>
              </a:rPr>
              <a:t>betegodoy3@gmail.com</a:t>
            </a:r>
            <a:endParaRPr lang="pt-BR" sz="1600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pt-BR" sz="1600" dirty="0" smtClean="0">
                <a:latin typeface="Calibri" pitchFamily="34" charset="0"/>
                <a:cs typeface="Calibri" pitchFamily="34" charset="0"/>
              </a:rPr>
              <a:t>11-970199374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democrática aonde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cada momento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é um instante educativo único: a entrada, o banho, a comida, o sono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, as leituras, as pesquisas, a geometria, a matemática, o corpo, o movimento, as artes, a literatura, a música, a filosofia, a história... todas as propostas, sejam pensadas dentro dos princípios éticos, estéticos e políticos de uma educação </a:t>
            </a:r>
            <a:r>
              <a:rPr lang="pt-BR" sz="1800" dirty="0" err="1" smtClean="0">
                <a:latin typeface="Calibri" pitchFamily="34" charset="0"/>
                <a:cs typeface="Calibri" pitchFamily="34" charset="0"/>
              </a:rPr>
              <a:t>humanizadora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democrática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é um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ambiente acolhedor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, que abraça - na </a:t>
            </a:r>
            <a:r>
              <a:rPr lang="pt-BR" sz="1800" dirty="0" err="1">
                <a:latin typeface="Calibri" pitchFamily="34" charset="0"/>
                <a:cs typeface="Calibri" pitchFamily="34" charset="0"/>
              </a:rPr>
              <a:t>cotidianeidade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 -  a bela circulação das famílias dentro da escola, que ali sentem-se como parte delas. Pais, mães, avôs, avós e crianças que entram nas salas, vêm, visualizam, dialogam, permanecem, vão e vem segundo seus ritmos e particulares </a:t>
            </a:r>
            <a:r>
              <a:rPr lang="pt-BR" sz="1800" i="1" dirty="0" err="1">
                <a:latin typeface="Calibri" pitchFamily="34" charset="0"/>
                <a:cs typeface="Calibri" pitchFamily="34" charset="0"/>
              </a:rPr>
              <a:t>Kairós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Uma escola democrática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4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escola democrática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é a que encontra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prazer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vitalidade o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esforço por aprender nos mares de incertezas com arquipélagos de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certezas, sem perder a curiosidade na busca de sentidos. </a:t>
            </a:r>
          </a:p>
          <a:p>
            <a:pPr algn="just">
              <a:lnSpc>
                <a:spcPct val="150000"/>
              </a:lnSpc>
            </a:pP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democrática é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um abraço aonde os erros e equívocos são vividos com legitimidade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respeitosa no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reconhecimento da diferença do outro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democrática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é um espaço de otimismo que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pratica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a máxima de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Hannah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Arendt: “o fato de que o homem seja capaz de ação significa que cabe a ele esperar dele o inesperado, que é capaz de realizar o que é infinitamente improvável”.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1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democrática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é uma atmosfera pensada e agradável para as crianças, para as famílias, para as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trabalhadoras e trabalhadores.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Um lugar onde se quer voltar todos os dias com prazer, em que a identidade dos direitos de cada pessoa pode encontrar acolhimento, intercambio e enriquecimento mútuo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democrática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aonde se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diverte, faz amizades, cria vínculos afetivos de solidariedade e respeito a humanidade na sua diversidade étnica, racial e de gênero, e 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se pode transgredir a rotina, o já sabido e a força </a:t>
            </a:r>
            <a:r>
              <a:rPr lang="pt-BR" sz="1800" dirty="0" err="1">
                <a:latin typeface="Calibri" pitchFamily="34" charset="0"/>
                <a:cs typeface="Calibri" pitchFamily="34" charset="0"/>
              </a:rPr>
              <a:t>aplastante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 da tradição repetida sem sentido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democrática é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um cenário no qual os profissionais observam, investigam, tomam notas, documentam, refletem, interpretam, intersubjetivamente e constroem biografias narrativas cruzadas pelos processos de viver e conhecer que acontecem e circulam no respirar da escola.</a:t>
            </a:r>
          </a:p>
          <a:p>
            <a:pPr>
              <a:lnSpc>
                <a:spcPct val="150000"/>
              </a:lnSpc>
            </a:pPr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ma escola democrática ninguém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sabe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tudo, reconhecemos que todos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nós sabemos alguma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coisa, todos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nós ignoramos alguma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coisa e por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isso aprendemos sempre.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democrática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humildade exprime uma das raras certezas de que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ninguém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é superior a ninguém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Uma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escola democrática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alegria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é um valor que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faz parte do processo da busca. E ensinar e aprender não pode dar-se fora da procura, fora da boniteza e da alegria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democrática  não se desrespeita os fracos, não engana os incautos, explorando os outros, discriminando o índio, o negro, a mulher, as famílias, os trabalhadores porque existe também o compromisso com a apropriação de saberes e amorosidade com própria  vida,  a dos outros e com o planeta.</a:t>
            </a:r>
          </a:p>
          <a:p>
            <a:pPr algn="just">
              <a:lnSpc>
                <a:spcPct val="150000"/>
              </a:lnSpc>
            </a:pPr>
            <a:endParaRPr lang="pt-BR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Calibri" pitchFamily="34" charset="0"/>
                <a:cs typeface="Calibri" pitchFamily="34" charset="0"/>
              </a:rPr>
              <a:t>Uma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escola democrática e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nsinar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não é transferir conhecimento, mas criar as possibilidades para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a universalização dos saberes produzidos pelo homem.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democrática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 amar, escutar, dialogar, estudar, respeitar o ritmos individuais, garantir o direito a subjetividade 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é um ato de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coragem que não se abre mão, porque  educar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é impregnar de sentido o que fazemos a cada instante! </a:t>
            </a: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democrática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 não pretende ciar santos, mas oferecer a possibilidade de todos serem sujeitos que pensem por si mesmos e que possam tomar decisões mais justas, solidárias e éticas.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Calibri" pitchFamily="34" charset="0"/>
                <a:cs typeface="Calibri" pitchFamily="34" charset="0"/>
              </a:rPr>
              <a:t>Uma escola democrática 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acredita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que mudar é difícil mas é possível.</a:t>
            </a:r>
          </a:p>
          <a:p>
            <a:pPr algn="just">
              <a:lnSpc>
                <a:spcPct val="150000"/>
              </a:lnSpc>
            </a:pPr>
            <a:endParaRPr lang="pt-BR" sz="1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4852</TotalTime>
  <Words>2309</Words>
  <Application>Microsoft Office PowerPoint</Application>
  <PresentationFormat>Apresentação na tela (4:3)</PresentationFormat>
  <Paragraphs>227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Concurso</vt:lpstr>
      <vt:lpstr>Apresentação do PowerPoint</vt:lpstr>
      <vt:lpstr>Apresentação do PowerPoint</vt:lpstr>
      <vt:lpstr>Apresentação do PowerPoint</vt:lpstr>
      <vt:lpstr>Apresentação do PowerPoint</vt:lpstr>
      <vt:lpstr>Uma escola democrática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Escola Pública</vt:lpstr>
      <vt:lpstr>Dimensões da educação  em uma escola democrática</vt:lpstr>
      <vt:lpstr>Fundamentos do modo de vida  democrática em uma escola ( Beane,1990)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Colegiados de Participação</vt:lpstr>
      <vt:lpstr>Apresentação do PowerPoint</vt:lpstr>
      <vt:lpstr>Apresentação do PowerPoint</vt:lpstr>
      <vt:lpstr>Apresentação do PowerPoint</vt:lpstr>
      <vt:lpstr>Apresentação do PowerPoint</vt:lpstr>
      <vt:lpstr>Projeto Político pedagógico</vt:lpstr>
      <vt:lpstr>Apresentação do PowerPoint</vt:lpstr>
      <vt:lpstr>Apresentação do PowerPoint</vt:lpstr>
      <vt:lpstr>Instrumentos de acompanhamento de acompanhamento  dos processos e aprendizagens e da instituição.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Currículo tradicional X Crítico</vt:lpstr>
      <vt:lpstr>Currículo:  um espaço de luta para o professor</vt:lpstr>
      <vt:lpstr>Apresentação do PowerPoint</vt:lpstr>
      <vt:lpstr>Apresentação do PowerPoint</vt:lpstr>
      <vt:lpstr>  Caminhos do coração Gonzaguinha  </vt:lpstr>
      <vt:lpstr> 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rosana</dc:creator>
  <cp:lastModifiedBy>Elisabete</cp:lastModifiedBy>
  <cp:revision>422</cp:revision>
  <dcterms:created xsi:type="dcterms:W3CDTF">2017-03-01T13:50:22Z</dcterms:created>
  <dcterms:modified xsi:type="dcterms:W3CDTF">2021-05-06T21:33:15Z</dcterms:modified>
</cp:coreProperties>
</file>