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6" r:id="rId3"/>
    <p:sldId id="292" r:id="rId4"/>
    <p:sldId id="314" r:id="rId5"/>
    <p:sldId id="308" r:id="rId6"/>
    <p:sldId id="313" r:id="rId7"/>
    <p:sldId id="312" r:id="rId8"/>
    <p:sldId id="317" r:id="rId9"/>
    <p:sldId id="315" r:id="rId10"/>
    <p:sldId id="316" r:id="rId11"/>
    <p:sldId id="324" r:id="rId12"/>
    <p:sldId id="318" r:id="rId13"/>
    <p:sldId id="319" r:id="rId14"/>
    <p:sldId id="310" r:id="rId15"/>
    <p:sldId id="338" r:id="rId16"/>
    <p:sldId id="311" r:id="rId17"/>
    <p:sldId id="333" r:id="rId18"/>
    <p:sldId id="321" r:id="rId19"/>
    <p:sldId id="320" r:id="rId20"/>
    <p:sldId id="322" r:id="rId21"/>
    <p:sldId id="334" r:id="rId22"/>
    <p:sldId id="325" r:id="rId23"/>
    <p:sldId id="326" r:id="rId24"/>
    <p:sldId id="336" r:id="rId25"/>
    <p:sldId id="330" r:id="rId26"/>
    <p:sldId id="331" r:id="rId27"/>
    <p:sldId id="337" r:id="rId28"/>
    <p:sldId id="329" r:id="rId29"/>
    <p:sldId id="332" r:id="rId30"/>
    <p:sldId id="309" r:id="rId3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174"/>
    <a:srgbClr val="0B779D"/>
    <a:srgbClr val="095D7E"/>
    <a:srgbClr val="064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36" autoAdjust="0"/>
  </p:normalViewPr>
  <p:slideViewPr>
    <p:cSldViewPr snapToGrid="0">
      <p:cViewPr varScale="1">
        <p:scale>
          <a:sx n="65" d="100"/>
          <a:sy n="65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Homens</c:v>
          </c:tx>
          <c:dLbls>
            <c:dLbl>
              <c:idx val="10"/>
              <c:layout>
                <c:manualLayout>
                  <c:x val="-1.3209902225920533E-2"/>
                  <c:y val="3.5837859192595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EE-4738-A4B3-00BDD39598B2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EE-4738-A4B3-00BDD39598B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'6.1b2'!$W$4:$AO$4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'6.1b2'!$W$5:$AO$5</c:f>
              <c:numCache>
                <c:formatCode>0.0</c:formatCode>
                <c:ptCount val="19"/>
                <c:pt idx="0">
                  <c:v>85.2</c:v>
                </c:pt>
                <c:pt idx="1">
                  <c:v>83.3</c:v>
                </c:pt>
                <c:pt idx="2">
                  <c:v>83.7</c:v>
                </c:pt>
                <c:pt idx="3">
                  <c:v>83.4</c:v>
                </c:pt>
                <c:pt idx="4">
                  <c:v>83.2</c:v>
                </c:pt>
                <c:pt idx="5">
                  <c:v>82.4</c:v>
                </c:pt>
                <c:pt idx="6">
                  <c:v>82.4</c:v>
                </c:pt>
                <c:pt idx="7">
                  <c:v>82.2</c:v>
                </c:pt>
                <c:pt idx="8">
                  <c:v>82.5</c:v>
                </c:pt>
                <c:pt idx="9">
                  <c:v>82.7</c:v>
                </c:pt>
                <c:pt idx="10">
                  <c:v>82.3</c:v>
                </c:pt>
                <c:pt idx="11">
                  <c:v>81.7</c:v>
                </c:pt>
                <c:pt idx="12">
                  <c:v>81.8</c:v>
                </c:pt>
                <c:pt idx="13">
                  <c:v>81.599999999999994</c:v>
                </c:pt>
                <c:pt idx="14">
                  <c:v>79.7</c:v>
                </c:pt>
                <c:pt idx="15">
                  <c:v>79.099999999999994</c:v>
                </c:pt>
                <c:pt idx="16">
                  <c:v>78.599999999999994</c:v>
                </c:pt>
                <c:pt idx="17">
                  <c:v>79.2</c:v>
                </c:pt>
                <c:pt idx="18">
                  <c:v>77.599999999999994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EE-4738-A4B3-00BDD39598B2}"/>
            </c:ext>
          </c:extLst>
        </c:ser>
        <c:ser>
          <c:idx val="0"/>
          <c:order val="1"/>
          <c:tx>
            <c:v>Mulheres</c:v>
          </c:tx>
          <c:spPr>
            <a:ln>
              <a:solidFill>
                <a:srgbClr val="0B779D"/>
              </a:solidFill>
            </a:ln>
          </c:spPr>
          <c:marker>
            <c:symbol val="diamond"/>
            <c:size val="9"/>
            <c:spPr>
              <a:solidFill>
                <a:srgbClr val="015174"/>
              </a:solidFill>
              <a:ln>
                <a:solidFill>
                  <a:srgbClr val="0B779D"/>
                </a:solidFill>
              </a:ln>
            </c:spPr>
          </c:marker>
          <c:dLbls>
            <c:dLbl>
              <c:idx val="10"/>
              <c:layout>
                <c:manualLayout>
                  <c:x val="-1.0274368397938192E-2"/>
                  <c:y val="3.03243423937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EE-4738-A4B3-00BDD39598B2}"/>
                </c:ext>
              </c:extLst>
            </c:dLbl>
            <c:dLbl>
              <c:idx val="18"/>
              <c:layout>
                <c:manualLayout>
                  <c:x val="0"/>
                  <c:y val="-2.8945963194019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EE-4738-A4B3-00BDD39598B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'6.1b2'!$W$4:$AO$4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'6.1b2'!$AP$5:$BH$5</c:f>
              <c:numCache>
                <c:formatCode>0.0</c:formatCode>
                <c:ptCount val="19"/>
                <c:pt idx="0">
                  <c:v>54.3</c:v>
                </c:pt>
                <c:pt idx="1">
                  <c:v>52.2</c:v>
                </c:pt>
                <c:pt idx="2">
                  <c:v>53.4</c:v>
                </c:pt>
                <c:pt idx="3">
                  <c:v>53.6</c:v>
                </c:pt>
                <c:pt idx="4">
                  <c:v>55.2</c:v>
                </c:pt>
                <c:pt idx="5">
                  <c:v>55</c:v>
                </c:pt>
                <c:pt idx="6">
                  <c:v>56.4</c:v>
                </c:pt>
                <c:pt idx="7">
                  <c:v>56.8</c:v>
                </c:pt>
                <c:pt idx="8">
                  <c:v>57.9</c:v>
                </c:pt>
                <c:pt idx="9">
                  <c:v>59.1</c:v>
                </c:pt>
                <c:pt idx="10">
                  <c:v>59</c:v>
                </c:pt>
                <c:pt idx="11">
                  <c:v>58.6</c:v>
                </c:pt>
                <c:pt idx="12">
                  <c:v>58.5</c:v>
                </c:pt>
                <c:pt idx="13">
                  <c:v>58.9</c:v>
                </c:pt>
                <c:pt idx="14">
                  <c:v>56</c:v>
                </c:pt>
                <c:pt idx="15">
                  <c:v>55.8</c:v>
                </c:pt>
                <c:pt idx="16">
                  <c:v>55.6</c:v>
                </c:pt>
                <c:pt idx="17">
                  <c:v>57</c:v>
                </c:pt>
                <c:pt idx="18">
                  <c:v>55.2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EE-4738-A4B3-00BDD3959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024512"/>
        <c:axId val="185026048"/>
      </c:lineChart>
      <c:catAx>
        <c:axId val="18502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026048"/>
        <c:crosses val="autoZero"/>
        <c:auto val="1"/>
        <c:lblAlgn val="ctr"/>
        <c:lblOffset val="100"/>
        <c:noMultiLvlLbl val="0"/>
      </c:catAx>
      <c:valAx>
        <c:axId val="185026048"/>
        <c:scaling>
          <c:orientation val="minMax"/>
          <c:min val="4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8502451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978111554203684E-2"/>
          <c:y val="4.1255302546641122E-2"/>
          <c:w val="0.90802188844579634"/>
          <c:h val="0.80962739117069826"/>
        </c:manualLayout>
      </c:layout>
      <c:lineChart>
        <c:grouping val="standard"/>
        <c:varyColors val="0"/>
        <c:ser>
          <c:idx val="2"/>
          <c:order val="0"/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2148394241417499E-2"/>
                  <c:y val="4.1380568727585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2E-4778-90ED-2661B58992D5}"/>
                </c:ext>
              </c:extLst>
            </c:dLbl>
            <c:dLbl>
              <c:idx val="15"/>
              <c:layout>
                <c:manualLayout>
                  <c:x val="-1.9195275009228498E-2"/>
                  <c:y val="4.1380568727585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2E-4778-90ED-2661B58992D5}"/>
                </c:ext>
              </c:extLst>
            </c:dLbl>
            <c:dLbl>
              <c:idx val="18"/>
              <c:layout>
                <c:manualLayout>
                  <c:x val="-1.0335917312661499E-2"/>
                  <c:y val="-3.151526736626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2E-4778-90ED-2661B58992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'6.3b2'!$AP$4:$BH$4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'6.3b2'!$W$5:$AO$5</c:f>
              <c:numCache>
                <c:formatCode>0.0</c:formatCode>
                <c:ptCount val="19"/>
                <c:pt idx="0">
                  <c:v>5</c:v>
                </c:pt>
                <c:pt idx="1">
                  <c:v>5.4</c:v>
                </c:pt>
                <c:pt idx="2">
                  <c:v>6</c:v>
                </c:pt>
                <c:pt idx="3">
                  <c:v>6.9</c:v>
                </c:pt>
                <c:pt idx="4">
                  <c:v>7.7</c:v>
                </c:pt>
                <c:pt idx="5">
                  <c:v>7.4</c:v>
                </c:pt>
                <c:pt idx="6">
                  <c:v>7.2</c:v>
                </c:pt>
                <c:pt idx="7">
                  <c:v>7.7</c:v>
                </c:pt>
                <c:pt idx="8">
                  <c:v>6.6</c:v>
                </c:pt>
                <c:pt idx="9">
                  <c:v>6.9</c:v>
                </c:pt>
                <c:pt idx="10">
                  <c:v>6.3</c:v>
                </c:pt>
                <c:pt idx="11">
                  <c:v>5.9</c:v>
                </c:pt>
                <c:pt idx="12">
                  <c:v>5</c:v>
                </c:pt>
                <c:pt idx="13">
                  <c:v>6</c:v>
                </c:pt>
                <c:pt idx="14">
                  <c:v>4.7</c:v>
                </c:pt>
                <c:pt idx="15">
                  <c:v>4.5</c:v>
                </c:pt>
                <c:pt idx="16">
                  <c:v>4.9000000000000004</c:v>
                </c:pt>
                <c:pt idx="17">
                  <c:v>5.2</c:v>
                </c:pt>
                <c:pt idx="18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2E-4778-90ED-2661B58992D5}"/>
            </c:ext>
          </c:extLst>
        </c:ser>
        <c:ser>
          <c:idx val="3"/>
          <c:order val="1"/>
          <c:spPr>
            <a:ln>
              <a:solidFill>
                <a:srgbClr val="06445A"/>
              </a:solidFill>
            </a:ln>
          </c:spPr>
          <c:marker>
            <c:symbol val="triangle"/>
            <c:size val="9"/>
            <c:spPr>
              <a:solidFill>
                <a:srgbClr val="0B779D"/>
              </a:solidFill>
              <a:ln>
                <a:solidFill>
                  <a:srgbClr val="095D7E"/>
                </a:solidFill>
              </a:ln>
            </c:spPr>
          </c:marker>
          <c:dLbls>
            <c:dLbl>
              <c:idx val="0"/>
              <c:layout>
                <c:manualLayout>
                  <c:x val="-2.5101513473606497E-2"/>
                  <c:y val="3.58631595639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2E-4778-90ED-2661B58992D5}"/>
                </c:ext>
              </c:extLst>
            </c:dLbl>
            <c:dLbl>
              <c:idx val="15"/>
              <c:layout>
                <c:manualLayout>
                  <c:x val="-1.9195275009228498E-2"/>
                  <c:y val="4.6897977891263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2E-4778-90ED-2661B58992D5}"/>
                </c:ext>
              </c:extLst>
            </c:dLbl>
            <c:dLbl>
              <c:idx val="18"/>
              <c:layout>
                <c:manualLayout>
                  <c:x val="0"/>
                  <c:y val="-3.6363643304918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2E-4778-90ED-2661B58992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'6.3b2'!$AP$4:$BH$4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'6.3b2'!$AP$5:$BH$5</c:f>
              <c:numCache>
                <c:formatCode>0.0</c:formatCode>
                <c:ptCount val="19"/>
                <c:pt idx="0">
                  <c:v>7</c:v>
                </c:pt>
                <c:pt idx="1">
                  <c:v>8.4</c:v>
                </c:pt>
                <c:pt idx="2">
                  <c:v>9.6999999999999993</c:v>
                </c:pt>
                <c:pt idx="3">
                  <c:v>11.2</c:v>
                </c:pt>
                <c:pt idx="4">
                  <c:v>11.9</c:v>
                </c:pt>
                <c:pt idx="5">
                  <c:v>11.8</c:v>
                </c:pt>
                <c:pt idx="6">
                  <c:v>11.4</c:v>
                </c:pt>
                <c:pt idx="7">
                  <c:v>12.2</c:v>
                </c:pt>
                <c:pt idx="8">
                  <c:v>11.5</c:v>
                </c:pt>
                <c:pt idx="9">
                  <c:v>12</c:v>
                </c:pt>
                <c:pt idx="10">
                  <c:v>10.9</c:v>
                </c:pt>
                <c:pt idx="11">
                  <c:v>10.6</c:v>
                </c:pt>
                <c:pt idx="12">
                  <c:v>9.4</c:v>
                </c:pt>
                <c:pt idx="13">
                  <c:v>10.8</c:v>
                </c:pt>
                <c:pt idx="14">
                  <c:v>9</c:v>
                </c:pt>
                <c:pt idx="15">
                  <c:v>8.1</c:v>
                </c:pt>
                <c:pt idx="16">
                  <c:v>8.4</c:v>
                </c:pt>
                <c:pt idx="17">
                  <c:v>8.6999999999999993</c:v>
                </c:pt>
                <c:pt idx="18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D2E-4778-90ED-2661B5899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00384"/>
        <c:axId val="184801920"/>
      </c:lineChart>
      <c:catAx>
        <c:axId val="18480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801920"/>
        <c:crosses val="autoZero"/>
        <c:auto val="1"/>
        <c:lblAlgn val="ctr"/>
        <c:lblOffset val="100"/>
        <c:noMultiLvlLbl val="0"/>
      </c:catAx>
      <c:valAx>
        <c:axId val="18480192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18480038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6160003052364475E-18"/>
                  <c:y val="-0.26470593343869336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2B-4036-826B-25BF34F04616}"/>
                </c:ext>
              </c:extLst>
            </c:dLbl>
            <c:dLbl>
              <c:idx val="18"/>
              <c:layout>
                <c:manualLayout>
                  <c:x val="4.7336035658264606E-3"/>
                  <c:y val="-0.33578437852871285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2B-4036-826B-25BF34F046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rendimento!$W$4:$AO$4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rendimento!$W$29:$AO$29</c:f>
              <c:numCache>
                <c:formatCode>0.00</c:formatCode>
                <c:ptCount val="19"/>
                <c:pt idx="0">
                  <c:v>0.54609080887705652</c:v>
                </c:pt>
                <c:pt idx="1">
                  <c:v>0.59273609241236136</c:v>
                </c:pt>
                <c:pt idx="2">
                  <c:v>0.58640170833851646</c:v>
                </c:pt>
                <c:pt idx="3">
                  <c:v>0.59811156198265103</c:v>
                </c:pt>
                <c:pt idx="4">
                  <c:v>0.61404961959820947</c:v>
                </c:pt>
                <c:pt idx="5">
                  <c:v>0.64310579167407433</c:v>
                </c:pt>
                <c:pt idx="6">
                  <c:v>0.65173991649343088</c:v>
                </c:pt>
                <c:pt idx="7">
                  <c:v>0.65236141190774721</c:v>
                </c:pt>
                <c:pt idx="8">
                  <c:v>0.65814981340194367</c:v>
                </c:pt>
                <c:pt idx="9">
                  <c:v>0.67047217300134276</c:v>
                </c:pt>
                <c:pt idx="10">
                  <c:v>0.68389393637321638</c:v>
                </c:pt>
                <c:pt idx="11">
                  <c:v>0.68312412211790963</c:v>
                </c:pt>
                <c:pt idx="12">
                  <c:v>0.69133364248888407</c:v>
                </c:pt>
                <c:pt idx="13">
                  <c:v>0.69648042561309054</c:v>
                </c:pt>
                <c:pt idx="14">
                  <c:v>0.73025754304934976</c:v>
                </c:pt>
                <c:pt idx="15">
                  <c:v>0.72502991416753826</c:v>
                </c:pt>
                <c:pt idx="16">
                  <c:v>0.73170720599687589</c:v>
                </c:pt>
                <c:pt idx="17">
                  <c:v>0.73960361078164183</c:v>
                </c:pt>
                <c:pt idx="18">
                  <c:v>0.75821571366636153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2B-4036-826B-25BF34F04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191040"/>
        <c:axId val="185192832"/>
      </c:barChart>
      <c:catAx>
        <c:axId val="18519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192832"/>
        <c:crosses val="autoZero"/>
        <c:auto val="1"/>
        <c:lblAlgn val="ctr"/>
        <c:lblOffset val="100"/>
        <c:noMultiLvlLbl val="0"/>
      </c:catAx>
      <c:valAx>
        <c:axId val="18519283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18519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jornadas!$AD$45</c:f>
              <c:strCache>
                <c:ptCount val="1"/>
                <c:pt idx="0">
                  <c:v>Remunerado</c:v>
                </c:pt>
              </c:strCache>
            </c:strRef>
          </c:tx>
          <c:spPr>
            <a:solidFill>
              <a:srgbClr val="388434"/>
            </a:solidFill>
          </c:spPr>
          <c:invertIfNegative val="0"/>
          <c:dLbls>
            <c:dLbl>
              <c:idx val="0"/>
              <c:layout>
                <c:manualLayout>
                  <c:x val="-5.9457482240147857E-3"/>
                  <c:y val="-0.22541623233959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D6-48A7-8B06-697CF2CB598F}"/>
                </c:ext>
              </c:extLst>
            </c:dLbl>
            <c:dLbl>
              <c:idx val="1"/>
              <c:layout>
                <c:manualLayout>
                  <c:x val="6.1754872328000565E-3"/>
                  <c:y val="-0.1847037755718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6-48A7-8B06-697CF2CB598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jornadas!$AE$43:$AF$43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jornadas!$AE$45:$AF$45</c:f>
              <c:numCache>
                <c:formatCode>0.0</c:formatCode>
                <c:ptCount val="2"/>
                <c:pt idx="0">
                  <c:v>40.799999999999997</c:v>
                </c:pt>
                <c:pt idx="1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D6-48A7-8B06-697CF2CB598F}"/>
            </c:ext>
          </c:extLst>
        </c:ser>
        <c:ser>
          <c:idx val="0"/>
          <c:order val="1"/>
          <c:tx>
            <c:strRef>
              <c:f>jornadas!$AD$44</c:f>
              <c:strCache>
                <c:ptCount val="1"/>
                <c:pt idx="0">
                  <c:v>Não Remunerado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8.14995925020374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D6-48A7-8B06-697CF2CB598F}"/>
                </c:ext>
              </c:extLst>
            </c:dLbl>
            <c:dLbl>
              <c:idx val="1"/>
              <c:layout>
                <c:manualLayout>
                  <c:x val="1.6299918500407497E-3"/>
                  <c:y val="-8.1466395112016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D6-48A7-8B06-697CF2CB598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jornadas!$AE$43:$AF$43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jornadas!$AE$44:$AF$44</c:f>
              <c:numCache>
                <c:formatCode>0.0</c:formatCode>
                <c:ptCount val="2"/>
                <c:pt idx="0">
                  <c:v>5.28</c:v>
                </c:pt>
                <c:pt idx="1">
                  <c:v>18.634499999999999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D6-48A7-8B06-697CF2CB5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506048"/>
        <c:axId val="185516032"/>
      </c:barChart>
      <c:catAx>
        <c:axId val="185506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5516032"/>
        <c:crosses val="autoZero"/>
        <c:auto val="1"/>
        <c:lblAlgn val="ctr"/>
        <c:lblOffset val="100"/>
        <c:noMultiLvlLbl val="0"/>
      </c:catAx>
      <c:valAx>
        <c:axId val="1855160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5506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060142848892053"/>
          <c:y val="0.92363476968637581"/>
          <c:w val="0.61369526853153133"/>
          <c:h val="7.636523031362424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44132141710135"/>
          <c:y val="8.5216761697891191E-2"/>
          <c:w val="0.82901619101409796"/>
          <c:h val="0.74339810971904363"/>
        </c:manualLayout>
      </c:layout>
      <c:lineChart>
        <c:grouping val="standard"/>
        <c:varyColors val="0"/>
        <c:ser>
          <c:idx val="1"/>
          <c:order val="0"/>
          <c:tx>
            <c:v>Mulheres</c:v>
          </c:tx>
          <c:spPr>
            <a:ln w="28575" cap="rnd">
              <a:solidFill>
                <a:schemeClr val="accent4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9"/>
            <c:marker>
              <c:symbol val="circle"/>
              <c:size val="8"/>
              <c:spPr>
                <a:solidFill>
                  <a:schemeClr val="accent4">
                    <a:lumMod val="75000"/>
                  </a:schemeClr>
                </a:solidFill>
                <a:ln>
                  <a:solidFill>
                    <a:srgbClr val="7030A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34B-40FB-9A6E-1BE746F92149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1-F34B-40FB-9A6E-1BE746F92149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4">
                    <a:lumMod val="75000"/>
                  </a:schemeClr>
                </a:solidFill>
                <a:ln>
                  <a:solidFill>
                    <a:srgbClr val="7030A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34B-40FB-9A6E-1BE746F92149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03-F34B-40FB-9A6E-1BE746F92149}"/>
              </c:ext>
            </c:extLst>
          </c:dPt>
          <c:dLbls>
            <c:dLbl>
              <c:idx val="19"/>
              <c:layout>
                <c:manualLayout>
                  <c:x val="-7.4358413531641881E-2"/>
                  <c:y val="-2.344633447536615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4B-40FB-9A6E-1BE746F92149}"/>
                </c:ext>
              </c:extLst>
            </c:dLbl>
            <c:dLbl>
              <c:idx val="24"/>
              <c:layout>
                <c:manualLayout>
                  <c:x val="-6.7383546753625428E-2"/>
                  <c:y val="-2.826110476648434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4B-40FB-9A6E-1BE746F921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'especie apo'!$B$6:$B$51</c:f>
              <c:numCache>
                <c:formatCode>General</c:formatCode>
                <c:ptCount val="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</c:numCache>
            </c:numRef>
          </c:cat>
          <c:val>
            <c:numRef>
              <c:f>'especie apo'!$N$6:$N$51</c:f>
              <c:numCache>
                <c:formatCode>0.0%</c:formatCode>
                <c:ptCount val="46"/>
                <c:pt idx="0">
                  <c:v>3.2012709625291063E-3</c:v>
                </c:pt>
                <c:pt idx="1">
                  <c:v>3.439917360161734E-3</c:v>
                </c:pt>
                <c:pt idx="2">
                  <c:v>3.6546991180310992E-3</c:v>
                </c:pt>
                <c:pt idx="3">
                  <c:v>3.8558439388928852E-3</c:v>
                </c:pt>
                <c:pt idx="4">
                  <c:v>4.1354011475482491E-3</c:v>
                </c:pt>
                <c:pt idx="5">
                  <c:v>4.9536173680029731E-3</c:v>
                </c:pt>
                <c:pt idx="6">
                  <c:v>5.7718335884576963E-3</c:v>
                </c:pt>
                <c:pt idx="7">
                  <c:v>7.0025671533916764E-3</c:v>
                </c:pt>
                <c:pt idx="8">
                  <c:v>8.7276396848503853E-3</c:v>
                </c:pt>
                <c:pt idx="9">
                  <c:v>1.0841364921025089E-2</c:v>
                </c:pt>
                <c:pt idx="10">
                  <c:v>1.3950586558753038E-2</c:v>
                </c:pt>
                <c:pt idx="11">
                  <c:v>1.8010984552759606E-2</c:v>
                </c:pt>
                <c:pt idx="12">
                  <c:v>2.5166967247486544E-2</c:v>
                </c:pt>
                <c:pt idx="13">
                  <c:v>3.9124372274743371E-2</c:v>
                </c:pt>
                <c:pt idx="14">
                  <c:v>0.11745493844627558</c:v>
                </c:pt>
                <c:pt idx="15">
                  <c:v>0.26695667886036117</c:v>
                </c:pt>
                <c:pt idx="16">
                  <c:v>0.3278421933649483</c:v>
                </c:pt>
                <c:pt idx="17">
                  <c:v>0.3738088987832443</c:v>
                </c:pt>
                <c:pt idx="18">
                  <c:v>0.41146389109542103</c:v>
                </c:pt>
                <c:pt idx="19">
                  <c:v>0.44446527865376156</c:v>
                </c:pt>
                <c:pt idx="20">
                  <c:v>0.47319830492872994</c:v>
                </c:pt>
                <c:pt idx="21">
                  <c:v>0.49873006024116923</c:v>
                </c:pt>
                <c:pt idx="22">
                  <c:v>0.52194353626232015</c:v>
                </c:pt>
                <c:pt idx="23">
                  <c:v>0.54267168051383974</c:v>
                </c:pt>
                <c:pt idx="24">
                  <c:v>0.56167134299964883</c:v>
                </c:pt>
                <c:pt idx="25">
                  <c:v>0.595364805111124</c:v>
                </c:pt>
                <c:pt idx="26">
                  <c:v>0.61682593472680103</c:v>
                </c:pt>
                <c:pt idx="27">
                  <c:v>0.63860753236215617</c:v>
                </c:pt>
                <c:pt idx="28">
                  <c:v>0.67034750324729564</c:v>
                </c:pt>
                <c:pt idx="29">
                  <c:v>0.71836315845098031</c:v>
                </c:pt>
                <c:pt idx="30">
                  <c:v>0.89299777377003353</c:v>
                </c:pt>
                <c:pt idx="31">
                  <c:v>0.93178463185383931</c:v>
                </c:pt>
                <c:pt idx="32">
                  <c:v>0.95417307318603173</c:v>
                </c:pt>
                <c:pt idx="33">
                  <c:v>0.96830093992588329</c:v>
                </c:pt>
                <c:pt idx="34">
                  <c:v>0.97842295641975852</c:v>
                </c:pt>
                <c:pt idx="35">
                  <c:v>0.98617555510856703</c:v>
                </c:pt>
                <c:pt idx="36">
                  <c:v>0.99109167089979922</c:v>
                </c:pt>
                <c:pt idx="37">
                  <c:v>0.99437817271862572</c:v>
                </c:pt>
                <c:pt idx="38">
                  <c:v>0.99640666709850301</c:v>
                </c:pt>
                <c:pt idx="39">
                  <c:v>0.99772263151973439</c:v>
                </c:pt>
                <c:pt idx="40">
                  <c:v>0.99856812161420427</c:v>
                </c:pt>
                <c:pt idx="41">
                  <c:v>0.99907609751773652</c:v>
                </c:pt>
                <c:pt idx="42">
                  <c:v>0.99939997477166653</c:v>
                </c:pt>
                <c:pt idx="43">
                  <c:v>0.99959430112402459</c:v>
                </c:pt>
                <c:pt idx="44">
                  <c:v>0.99969316891732951</c:v>
                </c:pt>
                <c:pt idx="45">
                  <c:v>0.99980908288189385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34B-40FB-9A6E-1BE746F92149}"/>
            </c:ext>
          </c:extLst>
        </c:ser>
        <c:ser>
          <c:idx val="0"/>
          <c:order val="1"/>
          <c:tx>
            <c:v>Homens</c:v>
          </c:tx>
          <c:spPr>
            <a:ln w="28575" cap="rnd">
              <a:solidFill>
                <a:schemeClr val="accent6">
                  <a:lumMod val="75000"/>
                  <a:alpha val="67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5-F34B-40FB-9A6E-1BE746F92149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34B-40FB-9A6E-1BE746F92149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07-F34B-40FB-9A6E-1BE746F92149}"/>
              </c:ext>
            </c:extLst>
          </c:dPt>
          <c:dLbls>
            <c:dLbl>
              <c:idx val="24"/>
              <c:layout>
                <c:manualLayout>
                  <c:x val="-6.3124154935178492E-2"/>
                  <c:y val="-3.1378253290857729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4B-40FB-9A6E-1BE746F921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'especie apo'!$B$6:$B$51</c:f>
              <c:numCache>
                <c:formatCode>General</c:formatCode>
                <c:ptCount val="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</c:numCache>
            </c:numRef>
          </c:cat>
          <c:val>
            <c:numRef>
              <c:f>'especie apo'!$M$6:$M$51</c:f>
              <c:numCache>
                <c:formatCode>0.0%</c:formatCode>
                <c:ptCount val="46"/>
                <c:pt idx="0">
                  <c:v>4.2242890533696923E-3</c:v>
                </c:pt>
                <c:pt idx="1">
                  <c:v>4.3338527463965722E-3</c:v>
                </c:pt>
                <c:pt idx="2">
                  <c:v>4.452546747175691E-3</c:v>
                </c:pt>
                <c:pt idx="3">
                  <c:v>4.5621104402025709E-3</c:v>
                </c:pt>
                <c:pt idx="4">
                  <c:v>4.7112388001558239E-3</c:v>
                </c:pt>
                <c:pt idx="5">
                  <c:v>4.8999318270354503E-3</c:v>
                </c:pt>
                <c:pt idx="6">
                  <c:v>5.195145111024542E-3</c:v>
                </c:pt>
                <c:pt idx="7">
                  <c:v>5.6790514218932608E-3</c:v>
                </c:pt>
                <c:pt idx="8">
                  <c:v>6.3394770159719517E-3</c:v>
                </c:pt>
                <c:pt idx="9">
                  <c:v>7.1490309700038956E-3</c:v>
                </c:pt>
                <c:pt idx="10">
                  <c:v>8.2659719516945847E-3</c:v>
                </c:pt>
                <c:pt idx="11">
                  <c:v>9.6142140631086878E-3</c:v>
                </c:pt>
                <c:pt idx="12">
                  <c:v>1.1592447409427347E-2</c:v>
                </c:pt>
                <c:pt idx="13">
                  <c:v>1.5993255746007011E-2</c:v>
                </c:pt>
                <c:pt idx="14">
                  <c:v>3.9729012465913517E-2</c:v>
                </c:pt>
                <c:pt idx="15">
                  <c:v>8.8445291195948572E-2</c:v>
                </c:pt>
                <c:pt idx="16">
                  <c:v>0.11832878846903</c:v>
                </c:pt>
                <c:pt idx="17">
                  <c:v>0.14326365894039736</c:v>
                </c:pt>
                <c:pt idx="18">
                  <c:v>0.16551117549668873</c:v>
                </c:pt>
                <c:pt idx="19">
                  <c:v>0.18534524737047137</c:v>
                </c:pt>
                <c:pt idx="20">
                  <c:v>0.20414759446825087</c:v>
                </c:pt>
                <c:pt idx="21">
                  <c:v>0.22153778730035059</c:v>
                </c:pt>
                <c:pt idx="22">
                  <c:v>0.23754017335410985</c:v>
                </c:pt>
                <c:pt idx="23">
                  <c:v>0.25240431437475652</c:v>
                </c:pt>
                <c:pt idx="24">
                  <c:v>0.26613934067004286</c:v>
                </c:pt>
                <c:pt idx="25">
                  <c:v>0.29754759933774833</c:v>
                </c:pt>
                <c:pt idx="26">
                  <c:v>0.31754297331515385</c:v>
                </c:pt>
                <c:pt idx="27">
                  <c:v>0.33363666244643553</c:v>
                </c:pt>
                <c:pt idx="28">
                  <c:v>0.34753603428126217</c:v>
                </c:pt>
                <c:pt idx="29">
                  <c:v>0.3602028145695364</c:v>
                </c:pt>
                <c:pt idx="30">
                  <c:v>0.37338697896377093</c:v>
                </c:pt>
                <c:pt idx="31">
                  <c:v>0.38570072068562522</c:v>
                </c:pt>
                <c:pt idx="32">
                  <c:v>0.40180658356057652</c:v>
                </c:pt>
                <c:pt idx="33">
                  <c:v>0.43083791877678224</c:v>
                </c:pt>
                <c:pt idx="34">
                  <c:v>0.47344602162056876</c:v>
                </c:pt>
                <c:pt idx="35">
                  <c:v>0.78996335703155429</c:v>
                </c:pt>
                <c:pt idx="36">
                  <c:v>0.86824052882742497</c:v>
                </c:pt>
                <c:pt idx="37">
                  <c:v>0.91354815932995714</c:v>
                </c:pt>
                <c:pt idx="38">
                  <c:v>0.94228732469809118</c:v>
                </c:pt>
                <c:pt idx="39">
                  <c:v>0.96132705979742894</c:v>
                </c:pt>
                <c:pt idx="40">
                  <c:v>0.97415209875340869</c:v>
                </c:pt>
                <c:pt idx="41">
                  <c:v>0.98253067783404757</c:v>
                </c:pt>
                <c:pt idx="42">
                  <c:v>0.98816712115309702</c:v>
                </c:pt>
                <c:pt idx="43">
                  <c:v>0.99178576645890149</c:v>
                </c:pt>
                <c:pt idx="44">
                  <c:v>0.99440616478379429</c:v>
                </c:pt>
                <c:pt idx="45">
                  <c:v>0.99604048987144522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34B-40FB-9A6E-1BE746F92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107648"/>
        <c:axId val="212109184"/>
      </c:lineChart>
      <c:catAx>
        <c:axId val="21210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12109184"/>
        <c:crosses val="autoZero"/>
        <c:auto val="0"/>
        <c:lblAlgn val="ctr"/>
        <c:lblOffset val="100"/>
        <c:tickLblSkip val="5"/>
        <c:tickMarkSkip val="5"/>
        <c:noMultiLvlLbl val="0"/>
      </c:catAx>
      <c:valAx>
        <c:axId val="2121091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121076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3149331464457"/>
          <c:y val="0.17105898305635228"/>
          <c:w val="0.29710795620244446"/>
          <c:h val="0.12807797880226801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122553320849181E-2"/>
          <c:y val="1.4820934268462344E-2"/>
          <c:w val="0.84130233620347827"/>
          <c:h val="0.85915274251920692"/>
        </c:manualLayout>
      </c:layout>
      <c:lineChart>
        <c:grouping val="standard"/>
        <c:varyColors val="0"/>
        <c:ser>
          <c:idx val="1"/>
          <c:order val="0"/>
          <c:tx>
            <c:strRef>
              <c:f>renda_anosdeestudo!$C$3</c:f>
              <c:strCache>
                <c:ptCount val="1"/>
                <c:pt idx="0">
                  <c:v>Homem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chemeClr val="accent2">
                  <a:lumMod val="75000"/>
                </a:schemeClr>
              </a:solidFill>
            </c:spPr>
          </c:marker>
          <c:cat>
            <c:numRef>
              <c:f>renda_anosdeestudo!$B$4:$B$11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</c:numCache>
            </c:numRef>
          </c:cat>
          <c:val>
            <c:numRef>
              <c:f>renda_anosdeestudo!$C$4:$C$11</c:f>
              <c:numCache>
                <c:formatCode>_("R$"* #,##0.00_);_("R$"* \(#,##0.00\);_("R$"* "-"??_);_(@_)</c:formatCode>
                <c:ptCount val="8"/>
                <c:pt idx="0">
                  <c:v>1270.2182427745699</c:v>
                </c:pt>
                <c:pt idx="1">
                  <c:v>1451.4962824083989</c:v>
                </c:pt>
                <c:pt idx="2">
                  <c:v>1150.3405092062342</c:v>
                </c:pt>
                <c:pt idx="3">
                  <c:v>1388.2316249941803</c:v>
                </c:pt>
                <c:pt idx="4">
                  <c:v>1580.7284624401552</c:v>
                </c:pt>
                <c:pt idx="5">
                  <c:v>1841.2766046844863</c:v>
                </c:pt>
                <c:pt idx="6">
                  <c:v>2174.9704074510232</c:v>
                </c:pt>
                <c:pt idx="7">
                  <c:v>2495.3371079287263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FD-4F88-BACE-629D311BDB27}"/>
            </c:ext>
          </c:extLst>
        </c:ser>
        <c:ser>
          <c:idx val="2"/>
          <c:order val="1"/>
          <c:tx>
            <c:strRef>
              <c:f>renda_anosdeestudo!$D$3</c:f>
              <c:strCache>
                <c:ptCount val="1"/>
                <c:pt idx="0">
                  <c:v>Mulher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trendline>
            <c:trendlineType val="poly"/>
            <c:order val="2"/>
            <c:dispRSqr val="0"/>
            <c:dispEq val="0"/>
          </c:trendline>
          <c:cat>
            <c:numRef>
              <c:f>renda_anosdeestudo!$B$4:$B$11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</c:numCache>
            </c:numRef>
          </c:cat>
          <c:val>
            <c:numRef>
              <c:f>renda_anosdeestudo!$D$4:$D$11</c:f>
              <c:numCache>
                <c:formatCode>_("R$"* #,##0.00_);_("R$"* \(#,##0.00\);_("R$"* "-"??_);_(@_)</c:formatCode>
                <c:ptCount val="8"/>
                <c:pt idx="0">
                  <c:v>797.76069595176773</c:v>
                </c:pt>
                <c:pt idx="1">
                  <c:v>840.37746985962065</c:v>
                </c:pt>
                <c:pt idx="2">
                  <c:v>801.13544297871124</c:v>
                </c:pt>
                <c:pt idx="3">
                  <c:v>887.52903460827417</c:v>
                </c:pt>
                <c:pt idx="4">
                  <c:v>953.79958124735128</c:v>
                </c:pt>
                <c:pt idx="5">
                  <c:v>1151.0727405041007</c:v>
                </c:pt>
                <c:pt idx="6">
                  <c:v>1513.2782221137402</c:v>
                </c:pt>
                <c:pt idx="7">
                  <c:v>1856.3197222938732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FD-4F88-BACE-629D311BD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90336"/>
        <c:axId val="212191872"/>
      </c:lineChart>
      <c:catAx>
        <c:axId val="21219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191872"/>
        <c:crosses val="autoZero"/>
        <c:auto val="1"/>
        <c:lblAlgn val="ctr"/>
        <c:lblOffset val="100"/>
        <c:noMultiLvlLbl val="0"/>
      </c:catAx>
      <c:valAx>
        <c:axId val="212191872"/>
        <c:scaling>
          <c:orientation val="minMax"/>
        </c:scaling>
        <c:delete val="0"/>
        <c:axPos val="l"/>
        <c:majorGridlines/>
        <c:numFmt formatCode="&quot;R$&quot;\ #,##0" sourceLinked="0"/>
        <c:majorTickMark val="out"/>
        <c:minorTickMark val="none"/>
        <c:tickLblPos val="nextTo"/>
        <c:crossAx val="2121903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957984582635835"/>
          <c:y val="0.63200016447030283"/>
          <c:w val="0.2531760596854527"/>
          <c:h val="0.2145575288934426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297039354098999E-2"/>
          <c:y val="3.4865214905654564E-2"/>
          <c:w val="0.89329098702844789"/>
          <c:h val="0.89912265545003867"/>
        </c:manualLayout>
      </c:layout>
      <c:lineChart>
        <c:grouping val="standard"/>
        <c:varyColors val="0"/>
        <c:ser>
          <c:idx val="1"/>
          <c:order val="0"/>
          <c:spPr>
            <a:ln w="28575"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09-48EC-8817-528D401E22E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09-48EC-8817-528D401E22E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09-48EC-8817-528D401E22E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09-48EC-8817-528D401E22E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09-48EC-8817-528D401E22E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09-48EC-8817-528D401E22E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09-48EC-8817-528D401E22E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09-48EC-8817-528D401E22E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09-48EC-8817-528D401E22E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09-48EC-8817-528D401E22E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09-48EC-8817-528D401E22E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09-48EC-8817-528D401E22E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09-48EC-8817-528D401E22E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09-48EC-8817-528D401E22E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D09-48EC-8817-528D401E22ED}"/>
                </c:ext>
              </c:extLst>
            </c:dLbl>
            <c:dLbl>
              <c:idx val="20"/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09-48EC-8817-528D401E22E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D09-48EC-8817-528D401E22E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D09-48EC-8817-528D401E22E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D09-48EC-8817-528D401E22ED}"/>
                </c:ext>
              </c:extLst>
            </c:dLbl>
            <c:dLbl>
              <c:idx val="24"/>
              <c:layout>
                <c:manualLayout>
                  <c:x val="-9.512485136741973E-3"/>
                  <c:y val="2.385211239566109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D09-48EC-8817-528D401E22ED}"/>
                </c:ext>
              </c:extLst>
            </c:dLbl>
            <c:dLbl>
              <c:idx val="25"/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D09-48EC-8817-528D401E22E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D09-48EC-8817-528D401E22E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D09-48EC-8817-528D401E22E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D09-48EC-8817-528D401E22E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D09-48EC-8817-528D401E22ED}"/>
                </c:ext>
              </c:extLst>
            </c:dLbl>
            <c:dLbl>
              <c:idx val="30"/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D09-48EC-8817-528D401E22ED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D09-48EC-8817-528D401E22ED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D09-48EC-8817-528D401E22ED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D09-48EC-8817-528D401E22ED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D09-48EC-8817-528D401E22ED}"/>
                </c:ext>
              </c:extLst>
            </c:dLbl>
            <c:dLbl>
              <c:idx val="35"/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D09-48EC-8817-528D401E22ED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D09-48EC-8817-528D401E22ED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D09-48EC-8817-528D401E22ED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D09-48EC-8817-528D401E22ED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D09-48EC-8817-528D401E22ED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D09-48EC-8817-528D401E22ED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D09-48EC-8817-528D401E22ED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D09-48EC-8817-528D401E22ED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D09-48EC-8817-528D401E22ED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D09-48EC-8817-528D401E22ED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D09-48EC-8817-528D401E22ED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D09-48EC-8817-528D401E22ED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D09-48EC-8817-528D401E22ED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D09-48EC-8817-528D401E22ED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D09-48EC-8817-528D401E22ED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D09-48EC-8817-528D401E22ED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CD09-48EC-8817-528D401E22ED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CD09-48EC-8817-528D401E22ED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D09-48EC-8817-528D401E22ED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D09-48EC-8817-528D401E22ED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D09-48EC-8817-528D401E22ED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D09-48EC-8817-528D401E22ED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D09-48EC-8817-528D401E22ED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D09-48EC-8817-528D401E22ED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D09-48EC-8817-528D401E22ED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CD09-48EC-8817-528D401E22ED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trendlineType val="poly"/>
            <c:order val="2"/>
            <c:dispRSqr val="0"/>
            <c:dispEq val="0"/>
          </c:trendline>
          <c:cat>
            <c:numRef>
              <c:f>rendadeaposentadoria!$H$15:$H$50</c:f>
              <c:numCache>
                <c:formatCode>General</c:formatCode>
                <c:ptCount val="3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</c:numCache>
            </c:numRef>
          </c:cat>
          <c:val>
            <c:numRef>
              <c:f>rendadeaposentadoria!$I$15:$I$50</c:f>
              <c:numCache>
                <c:formatCode>_-"R$"\ * #,##0_-;\-"R$"\ * #,##0_-;_-"R$"\ * "-"??_-;_-@_-</c:formatCode>
                <c:ptCount val="36"/>
                <c:pt idx="0">
                  <c:v>876.79286942924102</c:v>
                </c:pt>
                <c:pt idx="1">
                  <c:v>828.25334149326841</c:v>
                </c:pt>
                <c:pt idx="2">
                  <c:v>814.56531538741558</c:v>
                </c:pt>
                <c:pt idx="3">
                  <c:v>791.40335451263559</c:v>
                </c:pt>
                <c:pt idx="4">
                  <c:v>795.88126076360948</c:v>
                </c:pt>
                <c:pt idx="5">
                  <c:v>833.02060675921723</c:v>
                </c:pt>
                <c:pt idx="6">
                  <c:v>842.57164954115444</c:v>
                </c:pt>
                <c:pt idx="7">
                  <c:v>855.98650931905729</c:v>
                </c:pt>
                <c:pt idx="8">
                  <c:v>873.01963214383454</c:v>
                </c:pt>
                <c:pt idx="9">
                  <c:v>915.09948039760468</c:v>
                </c:pt>
                <c:pt idx="10">
                  <c:v>945.17699356428921</c:v>
                </c:pt>
                <c:pt idx="11">
                  <c:v>974.64898644247546</c:v>
                </c:pt>
                <c:pt idx="12">
                  <c:v>1020.3436337117753</c:v>
                </c:pt>
                <c:pt idx="13">
                  <c:v>1072.3788420284577</c:v>
                </c:pt>
                <c:pt idx="14">
                  <c:v>1116.7185318263</c:v>
                </c:pt>
                <c:pt idx="15">
                  <c:v>1823.4303200514744</c:v>
                </c:pt>
                <c:pt idx="16">
                  <c:v>1588.9546117372786</c:v>
                </c:pt>
                <c:pt idx="17">
                  <c:v>1491.586077245868</c:v>
                </c:pt>
                <c:pt idx="18">
                  <c:v>1290.7180563522354</c:v>
                </c:pt>
                <c:pt idx="19">
                  <c:v>1124.0194438233032</c:v>
                </c:pt>
                <c:pt idx="20">
                  <c:v>1458.7155935632532</c:v>
                </c:pt>
                <c:pt idx="21">
                  <c:v>1550.3925555339413</c:v>
                </c:pt>
                <c:pt idx="22">
                  <c:v>1548.6402735475069</c:v>
                </c:pt>
                <c:pt idx="23">
                  <c:v>1430.7684507783335</c:v>
                </c:pt>
                <c:pt idx="24">
                  <c:v>1283.7699289292234</c:v>
                </c:pt>
                <c:pt idx="25">
                  <c:v>1832.1683426237901</c:v>
                </c:pt>
                <c:pt idx="26">
                  <c:v>1908.8749650246702</c:v>
                </c:pt>
                <c:pt idx="27">
                  <c:v>2038.4513007381211</c:v>
                </c:pt>
                <c:pt idx="28">
                  <c:v>2158.1630025901572</c:v>
                </c:pt>
                <c:pt idx="29">
                  <c:v>2290.49488467329</c:v>
                </c:pt>
                <c:pt idx="30">
                  <c:v>2442.878223218283</c:v>
                </c:pt>
                <c:pt idx="31">
                  <c:v>2564.2094114403881</c:v>
                </c:pt>
                <c:pt idx="32">
                  <c:v>2620.9569738058517</c:v>
                </c:pt>
                <c:pt idx="33">
                  <c:v>2776.0798009630803</c:v>
                </c:pt>
                <c:pt idx="34">
                  <c:v>2897.9548000000009</c:v>
                </c:pt>
                <c:pt idx="35">
                  <c:v>3047.6684903677756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CD09-48EC-8817-528D401E2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021824"/>
        <c:axId val="216712320"/>
      </c:lineChart>
      <c:catAx>
        <c:axId val="21702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6712320"/>
        <c:crosses val="autoZero"/>
        <c:auto val="1"/>
        <c:lblAlgn val="ctr"/>
        <c:lblOffset val="100"/>
        <c:tickLblSkip val="5"/>
        <c:noMultiLvlLbl val="0"/>
      </c:catAx>
      <c:valAx>
        <c:axId val="2167123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&quot;R$&quot;\ #,##0" sourceLinked="0"/>
        <c:majorTickMark val="none"/>
        <c:minorTickMark val="none"/>
        <c:tickLblPos val="nextTo"/>
        <c:crossAx val="2170218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373812809481295E-2"/>
          <c:y val="3.6505094485928286E-2"/>
          <c:w val="0.9310267559838602"/>
          <c:h val="0.88014224320151191"/>
        </c:manualLayout>
      </c:layout>
      <c:lineChart>
        <c:grouping val="standard"/>
        <c:varyColors val="0"/>
        <c:ser>
          <c:idx val="2"/>
          <c:order val="0"/>
          <c:tx>
            <c:strRef>
              <c:f>'2014 simulacoes diferentes'!$I$1</c:f>
              <c:strCache>
                <c:ptCount val="1"/>
                <c:pt idx="0">
                  <c:v>Diferença de Jornadas do Trabalho Principal + Afazeres dos Ocupados (anos)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Pt>
            <c:idx val="0"/>
            <c:marker>
              <c:symbol val="circ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0-2A33-45A1-8E84-B697CB02A42D}"/>
              </c:ext>
            </c:extLst>
          </c:dPt>
          <c:dPt>
            <c:idx val="5"/>
            <c:marker>
              <c:symbol val="circ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1-2A33-45A1-8E84-B697CB02A42D}"/>
              </c:ext>
            </c:extLst>
          </c:dPt>
          <c:dPt>
            <c:idx val="10"/>
            <c:marker>
              <c:symbol val="circ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2-2A33-45A1-8E84-B697CB02A42D}"/>
              </c:ext>
            </c:extLst>
          </c:dPt>
          <c:dPt>
            <c:idx val="15"/>
            <c:marker>
              <c:symbol val="circle"/>
              <c:size val="8"/>
            </c:marker>
            <c:bubble3D val="0"/>
            <c:extLst>
              <c:ext xmlns:c16="http://schemas.microsoft.com/office/drawing/2014/chart" uri="{C3380CC4-5D6E-409C-BE32-E72D297353CC}">
                <c16:uniqueId val="{00000003-2A33-45A1-8E84-B697CB02A42D}"/>
              </c:ext>
            </c:extLst>
          </c:dPt>
          <c:dPt>
            <c:idx val="18"/>
            <c:marker>
              <c:symbol val="circ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4-2A33-45A1-8E84-B697CB02A42D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5-2A33-45A1-8E84-B697CB02A42D}"/>
              </c:ext>
            </c:extLst>
          </c:dPt>
          <c:dPt>
            <c:idx val="28"/>
            <c:marker>
              <c:symbol val="circ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6-2A33-45A1-8E84-B697CB02A42D}"/>
              </c:ext>
            </c:extLst>
          </c:dPt>
          <c:dPt>
            <c:idx val="35"/>
            <c:marker>
              <c:symbol val="circ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7-2A33-45A1-8E84-B697CB02A42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33-45A1-8E84-B697CB02A42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33-45A1-8E84-B697CB02A42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33-45A1-8E84-B697CB02A42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33-45A1-8E84-B697CB02A42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33-45A1-8E84-B697CB02A42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33-45A1-8E84-B697CB02A42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33-45A1-8E84-B697CB02A42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33-45A1-8E84-B697CB02A42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 </a:t>
                    </a:r>
                  </a:p>
                  <a:p>
                    <a:pPr>
                      <a:defRPr/>
                    </a:pPr>
                    <a:r>
                      <a:rPr lang="en-US"/>
                      <a:t>4,5 </a:t>
                    </a:r>
                  </a:p>
                </c:rich>
              </c:tx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33-45A1-8E84-B697CB02A42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33-45A1-8E84-B697CB02A42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A33-45A1-8E84-B697CB02A42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A33-45A1-8E84-B697CB02A42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A33-45A1-8E84-B697CB02A42D}"/>
                </c:ext>
              </c:extLst>
            </c:dLbl>
            <c:dLbl>
              <c:idx val="15"/>
              <c:layout>
                <c:manualLayout>
                  <c:x val="-0.10004753137201133"/>
                  <c:y val="-5.837861011475199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Média</a:t>
                    </a:r>
                    <a:r>
                      <a:rPr lang="en-US" b="1" baseline="0"/>
                      <a:t> Atual</a:t>
                    </a:r>
                    <a:endParaRPr lang="en-US" b="1"/>
                  </a:p>
                  <a:p>
                    <a:pPr>
                      <a:defRPr b="1"/>
                    </a:pPr>
                    <a:r>
                      <a:rPr lang="en-US" b="1"/>
                      <a:t>5,4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33-45A1-8E84-B697CB02A42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A33-45A1-8E84-B697CB02A42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A33-45A1-8E84-B697CB02A42D}"/>
                </c:ext>
              </c:extLst>
            </c:dLbl>
            <c:dLbl>
              <c:idx val="18"/>
              <c:layout>
                <c:manualLayout>
                  <c:x val="-8.08668827956152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33-45A1-8E84-B697CB02A42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33-45A1-8E84-B697CB02A42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33-45A1-8E84-B697CB02A42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33-45A1-8E84-B697CB02A42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33-45A1-8E84-B697CB02A42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A33-45A1-8E84-B697CB02A42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A33-45A1-8E84-B697CB02A42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A33-45A1-8E84-B697CB02A42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A33-45A1-8E84-B697CB02A42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A33-45A1-8E84-B697CB02A42D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 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7,8 </a:t>
                    </a:r>
                  </a:p>
                </c:rich>
              </c:tx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33-45A1-8E84-B697CB02A42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A33-45A1-8E84-B697CB02A42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A33-45A1-8E84-B697CB02A42D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A33-45A1-8E84-B697CB02A42D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A33-45A1-8E84-B697CB02A42D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A33-45A1-8E84-B697CB02A42D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A33-45A1-8E84-B697CB02A42D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'2014 simulacoes diferentes'!$G$2:$G$37</c:f>
              <c:numCache>
                <c:formatCode>General</c:formatCode>
                <c:ptCount val="36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</c:numCache>
            </c:numRef>
          </c:cat>
          <c:val>
            <c:numRef>
              <c:f>'2014 simulacoes diferentes'!$I$2:$I$37</c:f>
              <c:numCache>
                <c:formatCode>_-* #,##0.0_-;\-* #,##0.0_-;_-* "-"??_-;_-@_-</c:formatCode>
                <c:ptCount val="36"/>
                <c:pt idx="0">
                  <c:v>2.7194999999999987</c:v>
                </c:pt>
                <c:pt idx="1">
                  <c:v>2.9007999999999985</c:v>
                </c:pt>
                <c:pt idx="2">
                  <c:v>3.0820999999999987</c:v>
                </c:pt>
                <c:pt idx="3">
                  <c:v>3.2633999999999985</c:v>
                </c:pt>
                <c:pt idx="4">
                  <c:v>3.4446999999999988</c:v>
                </c:pt>
                <c:pt idx="5">
                  <c:v>3.6259999999999986</c:v>
                </c:pt>
                <c:pt idx="6">
                  <c:v>3.8072999999999979</c:v>
                </c:pt>
                <c:pt idx="7">
                  <c:v>3.9885999999999981</c:v>
                </c:pt>
                <c:pt idx="8">
                  <c:v>4.1698999999999984</c:v>
                </c:pt>
                <c:pt idx="9">
                  <c:v>4.3511999999999977</c:v>
                </c:pt>
                <c:pt idx="10">
                  <c:v>4.532499999999998</c:v>
                </c:pt>
                <c:pt idx="11">
                  <c:v>4.7137999999999973</c:v>
                </c:pt>
                <c:pt idx="12">
                  <c:v>4.8950999999999976</c:v>
                </c:pt>
                <c:pt idx="13">
                  <c:v>5.0763999999999978</c:v>
                </c:pt>
                <c:pt idx="14">
                  <c:v>5.257699999999998</c:v>
                </c:pt>
                <c:pt idx="15">
                  <c:v>5.4389999999999974</c:v>
                </c:pt>
                <c:pt idx="16">
                  <c:v>5.6202999999999976</c:v>
                </c:pt>
                <c:pt idx="17">
                  <c:v>5.801599999999997</c:v>
                </c:pt>
                <c:pt idx="18">
                  <c:v>5.9828999999999972</c:v>
                </c:pt>
                <c:pt idx="19">
                  <c:v>6.1641999999999975</c:v>
                </c:pt>
                <c:pt idx="20">
                  <c:v>6.3454999999999968</c:v>
                </c:pt>
                <c:pt idx="21">
                  <c:v>6.526799999999997</c:v>
                </c:pt>
                <c:pt idx="22">
                  <c:v>6.7080999999999964</c:v>
                </c:pt>
                <c:pt idx="23">
                  <c:v>6.8893999999999975</c:v>
                </c:pt>
                <c:pt idx="24">
                  <c:v>7.0706999999999969</c:v>
                </c:pt>
                <c:pt idx="25">
                  <c:v>7.2519999999999971</c:v>
                </c:pt>
                <c:pt idx="26">
                  <c:v>7.4332999999999965</c:v>
                </c:pt>
                <c:pt idx="27">
                  <c:v>7.6145999999999958</c:v>
                </c:pt>
                <c:pt idx="28">
                  <c:v>7.7958999999999969</c:v>
                </c:pt>
                <c:pt idx="29">
                  <c:v>7.9771999999999963</c:v>
                </c:pt>
                <c:pt idx="30">
                  <c:v>8.1584999999999965</c:v>
                </c:pt>
                <c:pt idx="31">
                  <c:v>8.3397999999999968</c:v>
                </c:pt>
                <c:pt idx="32">
                  <c:v>8.5210999999999952</c:v>
                </c:pt>
                <c:pt idx="33">
                  <c:v>8.7023999999999955</c:v>
                </c:pt>
                <c:pt idx="34">
                  <c:v>8.8836999999999957</c:v>
                </c:pt>
                <c:pt idx="35">
                  <c:v>9.0649999999999959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2A33-45A1-8E84-B697CB02A42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7158016"/>
        <c:axId val="217159552"/>
      </c:lineChart>
      <c:catAx>
        <c:axId val="21715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159552"/>
        <c:crosses val="autoZero"/>
        <c:auto val="1"/>
        <c:lblAlgn val="ctr"/>
        <c:lblOffset val="100"/>
        <c:noMultiLvlLbl val="0"/>
      </c:catAx>
      <c:valAx>
        <c:axId val="2171595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" sourceLinked="0"/>
        <c:majorTickMark val="none"/>
        <c:minorTickMark val="none"/>
        <c:tickLblPos val="nextTo"/>
        <c:crossAx val="217158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066314860393257E-2"/>
          <c:y val="3.290012757215921E-2"/>
          <c:w val="0.90609776569721201"/>
          <c:h val="0.81008219385224656"/>
        </c:manualLayout>
      </c:layout>
      <c:lineChart>
        <c:grouping val="standard"/>
        <c:varyColors val="0"/>
        <c:ser>
          <c:idx val="1"/>
          <c:order val="0"/>
          <c:tx>
            <c:v>Razão de Dependência Idosos</c:v>
          </c:tx>
          <c:spPr>
            <a:ln w="38100">
              <a:prstDash val="sysDash"/>
            </a:ln>
          </c:spPr>
          <c:marker>
            <c:symbol val="none"/>
          </c:marker>
          <c:cat>
            <c:numRef>
              <c:f>'grafico 5'!$A$6:$A$66</c:f>
              <c:numCache>
                <c:formatCode>General</c:formatCode>
                <c:ptCount val="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</c:numCache>
            </c:numRef>
          </c:cat>
          <c:val>
            <c:numRef>
              <c:f>'grafico 5'!$I$6:$I$66</c:f>
              <c:numCache>
                <c:formatCode>0.00</c:formatCode>
                <c:ptCount val="61"/>
                <c:pt idx="0">
                  <c:v>8.7101681997646985</c:v>
                </c:pt>
                <c:pt idx="1">
                  <c:v>8.7767272038436044</c:v>
                </c:pt>
                <c:pt idx="2">
                  <c:v>8.8720321577202395</c:v>
                </c:pt>
                <c:pt idx="3">
                  <c:v>8.9866726477861647</c:v>
                </c:pt>
                <c:pt idx="4">
                  <c:v>9.1081602727796067</c:v>
                </c:pt>
                <c:pt idx="5">
                  <c:v>9.2301741250404579</c:v>
                </c:pt>
                <c:pt idx="6">
                  <c:v>9.3575119276321352</c:v>
                </c:pt>
                <c:pt idx="7">
                  <c:v>9.4918335267046121</c:v>
                </c:pt>
                <c:pt idx="8">
                  <c:v>9.6401658590008577</c:v>
                </c:pt>
                <c:pt idx="9">
                  <c:v>9.8132173702789913</c:v>
                </c:pt>
                <c:pt idx="10">
                  <c:v>10.016914862443521</c:v>
                </c:pt>
                <c:pt idx="11">
                  <c:v>10.250145426886338</c:v>
                </c:pt>
                <c:pt idx="12">
                  <c:v>10.513367497083522</c:v>
                </c:pt>
                <c:pt idx="13">
                  <c:v>10.804316319023997</c:v>
                </c:pt>
                <c:pt idx="14">
                  <c:v>11.11967422381464</c:v>
                </c:pt>
                <c:pt idx="15">
                  <c:v>11.457839609358626</c:v>
                </c:pt>
                <c:pt idx="16">
                  <c:v>11.816889598885403</c:v>
                </c:pt>
                <c:pt idx="17">
                  <c:v>12.203502820351691</c:v>
                </c:pt>
                <c:pt idx="18">
                  <c:v>12.616916368529669</c:v>
                </c:pt>
                <c:pt idx="19">
                  <c:v>13.056522696846178</c:v>
                </c:pt>
                <c:pt idx="20">
                  <c:v>13.521654520552179</c:v>
                </c:pt>
                <c:pt idx="21">
                  <c:v>14.012203292649533</c:v>
                </c:pt>
                <c:pt idx="22">
                  <c:v>14.527427141731819</c:v>
                </c:pt>
                <c:pt idx="23">
                  <c:v>15.067832752838953</c:v>
                </c:pt>
                <c:pt idx="24">
                  <c:v>15.634808620709114</c:v>
                </c:pt>
                <c:pt idx="25">
                  <c:v>16.228125128897762</c:v>
                </c:pt>
                <c:pt idx="26">
                  <c:v>16.846866307769353</c:v>
                </c:pt>
                <c:pt idx="27">
                  <c:v>17.49160436346882</c:v>
                </c:pt>
                <c:pt idx="28">
                  <c:v>18.154050045416938</c:v>
                </c:pt>
                <c:pt idx="29">
                  <c:v>18.822165580334893</c:v>
                </c:pt>
                <c:pt idx="30">
                  <c:v>19.488045731611408</c:v>
                </c:pt>
                <c:pt idx="31">
                  <c:v>20.153729288552348</c:v>
                </c:pt>
                <c:pt idx="32">
                  <c:v>20.818640331270398</c:v>
                </c:pt>
                <c:pt idx="33">
                  <c:v>21.482689343732662</c:v>
                </c:pt>
                <c:pt idx="34">
                  <c:v>22.14703689138986</c:v>
                </c:pt>
                <c:pt idx="35">
                  <c:v>22.813504760532275</c:v>
                </c:pt>
                <c:pt idx="36">
                  <c:v>23.482424249622888</c:v>
                </c:pt>
                <c:pt idx="37">
                  <c:v>24.153375454252714</c:v>
                </c:pt>
                <c:pt idx="38">
                  <c:v>24.836009842955267</c:v>
                </c:pt>
                <c:pt idx="39">
                  <c:v>25.544757498050487</c:v>
                </c:pt>
                <c:pt idx="40">
                  <c:v>26.289768991712876</c:v>
                </c:pt>
                <c:pt idx="41">
                  <c:v>27.069850150138201</c:v>
                </c:pt>
                <c:pt idx="42">
                  <c:v>27.883244202799979</c:v>
                </c:pt>
                <c:pt idx="43">
                  <c:v>28.735712968350676</c:v>
                </c:pt>
                <c:pt idx="44">
                  <c:v>29.635166706073807</c:v>
                </c:pt>
                <c:pt idx="45">
                  <c:v>30.584273676562979</c:v>
                </c:pt>
                <c:pt idx="46">
                  <c:v>31.582749676431693</c:v>
                </c:pt>
                <c:pt idx="47">
                  <c:v>32.634372066157937</c:v>
                </c:pt>
                <c:pt idx="48">
                  <c:v>33.712566824735362</c:v>
                </c:pt>
                <c:pt idx="49">
                  <c:v>34.77457169173028</c:v>
                </c:pt>
                <c:pt idx="50">
                  <c:v>35.790946653469128</c:v>
                </c:pt>
                <c:pt idx="51">
                  <c:v>36.763024456743288</c:v>
                </c:pt>
                <c:pt idx="52">
                  <c:v>37.685840369065602</c:v>
                </c:pt>
                <c:pt idx="53">
                  <c:v>38.568183976877954</c:v>
                </c:pt>
                <c:pt idx="54">
                  <c:v>39.430625451867094</c:v>
                </c:pt>
                <c:pt idx="55">
                  <c:v>40.287361075973152</c:v>
                </c:pt>
                <c:pt idx="56">
                  <c:v>41.134285674749023</c:v>
                </c:pt>
                <c:pt idx="57">
                  <c:v>41.970567776231974</c:v>
                </c:pt>
                <c:pt idx="58">
                  <c:v>42.798987770760661</c:v>
                </c:pt>
                <c:pt idx="59">
                  <c:v>43.622291674235498</c:v>
                </c:pt>
                <c:pt idx="60">
                  <c:v>44.443282520604804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6A-4A49-89AD-E9A4951DBF82}"/>
            </c:ext>
          </c:extLst>
        </c:ser>
        <c:ser>
          <c:idx val="2"/>
          <c:order val="1"/>
          <c:tx>
            <c:v>Razão de Dependência Jovens</c:v>
          </c:tx>
          <c:spPr>
            <a:ln w="44450">
              <a:solidFill>
                <a:srgbClr val="70AD47">
                  <a:lumMod val="50000"/>
                </a:srgbClr>
              </a:solidFill>
              <a:prstDash val="sysDot"/>
            </a:ln>
          </c:spPr>
          <c:marker>
            <c:symbol val="none"/>
          </c:marker>
          <c:cat>
            <c:numRef>
              <c:f>'grafico 5'!$A$6:$A$66</c:f>
              <c:numCache>
                <c:formatCode>General</c:formatCode>
                <c:ptCount val="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</c:numCache>
            </c:numRef>
          </c:cat>
          <c:val>
            <c:numRef>
              <c:f>'grafico 5'!$H$6:$H$66</c:f>
              <c:numCache>
                <c:formatCode>0.00</c:formatCode>
                <c:ptCount val="61"/>
                <c:pt idx="0">
                  <c:v>46.682939214161003</c:v>
                </c:pt>
                <c:pt idx="1">
                  <c:v>45.64464048191379</c:v>
                </c:pt>
                <c:pt idx="2">
                  <c:v>44.687476700275234</c:v>
                </c:pt>
                <c:pt idx="3">
                  <c:v>43.788594458825031</c:v>
                </c:pt>
                <c:pt idx="4">
                  <c:v>42.9099217450254</c:v>
                </c:pt>
                <c:pt idx="5">
                  <c:v>42.029194540464928</c:v>
                </c:pt>
                <c:pt idx="6">
                  <c:v>41.154560564283074</c:v>
                </c:pt>
                <c:pt idx="7">
                  <c:v>40.288036114369184</c:v>
                </c:pt>
                <c:pt idx="8">
                  <c:v>39.429393308162567</c:v>
                </c:pt>
                <c:pt idx="9">
                  <c:v>38.580065343842129</c:v>
                </c:pt>
                <c:pt idx="10">
                  <c:v>37.740170417157877</c:v>
                </c:pt>
                <c:pt idx="11">
                  <c:v>36.90778716526377</c:v>
                </c:pt>
                <c:pt idx="12">
                  <c:v>36.08215074834785</c:v>
                </c:pt>
                <c:pt idx="13">
                  <c:v>35.262157844466643</c:v>
                </c:pt>
                <c:pt idx="14">
                  <c:v>34.447901995031529</c:v>
                </c:pt>
                <c:pt idx="15">
                  <c:v>33.647876862054595</c:v>
                </c:pt>
                <c:pt idx="16">
                  <c:v>32.826205867624545</c:v>
                </c:pt>
                <c:pt idx="17">
                  <c:v>32.050813581396298</c:v>
                </c:pt>
                <c:pt idx="18">
                  <c:v>31.319766046023727</c:v>
                </c:pt>
                <c:pt idx="19">
                  <c:v>30.632194027304205</c:v>
                </c:pt>
                <c:pt idx="20">
                  <c:v>29.987150362467073</c:v>
                </c:pt>
                <c:pt idx="21">
                  <c:v>29.383790161751261</c:v>
                </c:pt>
                <c:pt idx="22">
                  <c:v>28.820689831581664</c:v>
                </c:pt>
                <c:pt idx="23">
                  <c:v>28.296042576136621</c:v>
                </c:pt>
                <c:pt idx="24">
                  <c:v>27.80809323588478</c:v>
                </c:pt>
                <c:pt idx="25">
                  <c:v>27.354785226864276</c:v>
                </c:pt>
                <c:pt idx="26">
                  <c:v>26.933653014301385</c:v>
                </c:pt>
                <c:pt idx="27">
                  <c:v>26.54282918461276</c:v>
                </c:pt>
                <c:pt idx="28">
                  <c:v>26.178362318879884</c:v>
                </c:pt>
                <c:pt idx="29">
                  <c:v>25.835627384434488</c:v>
                </c:pt>
                <c:pt idx="30">
                  <c:v>25.511156544056874</c:v>
                </c:pt>
                <c:pt idx="31">
                  <c:v>25.20656898010672</c:v>
                </c:pt>
                <c:pt idx="32">
                  <c:v>24.92293935390542</c:v>
                </c:pt>
                <c:pt idx="33">
                  <c:v>24.658239738730195</c:v>
                </c:pt>
                <c:pt idx="34">
                  <c:v>24.410759382798645</c:v>
                </c:pt>
                <c:pt idx="35">
                  <c:v>24.179031976417726</c:v>
                </c:pt>
                <c:pt idx="36">
                  <c:v>23.961156426437601</c:v>
                </c:pt>
                <c:pt idx="37">
                  <c:v>23.755611785720113</c:v>
                </c:pt>
                <c:pt idx="38">
                  <c:v>23.563508094084121</c:v>
                </c:pt>
                <c:pt idx="39">
                  <c:v>23.386598990048839</c:v>
                </c:pt>
                <c:pt idx="40">
                  <c:v>23.225577086562531</c:v>
                </c:pt>
                <c:pt idx="41">
                  <c:v>23.078668099330514</c:v>
                </c:pt>
                <c:pt idx="42">
                  <c:v>22.944253794458717</c:v>
                </c:pt>
                <c:pt idx="43">
                  <c:v>22.822740793257587</c:v>
                </c:pt>
                <c:pt idx="44">
                  <c:v>22.715024646024219</c:v>
                </c:pt>
                <c:pt idx="45">
                  <c:v>22.620119119365818</c:v>
                </c:pt>
                <c:pt idx="46">
                  <c:v>22.536407748770575</c:v>
                </c:pt>
                <c:pt idx="47">
                  <c:v>22.460402052103397</c:v>
                </c:pt>
                <c:pt idx="48">
                  <c:v>22.388582807788953</c:v>
                </c:pt>
                <c:pt idx="49">
                  <c:v>22.314912082365236</c:v>
                </c:pt>
                <c:pt idx="50">
                  <c:v>22.235809256580723</c:v>
                </c:pt>
                <c:pt idx="51">
                  <c:v>22.153125862861884</c:v>
                </c:pt>
                <c:pt idx="52">
                  <c:v>22.067510083345898</c:v>
                </c:pt>
                <c:pt idx="53">
                  <c:v>21.981432061453322</c:v>
                </c:pt>
                <c:pt idx="54">
                  <c:v>21.899088020532638</c:v>
                </c:pt>
                <c:pt idx="55">
                  <c:v>21.8234403364097</c:v>
                </c:pt>
                <c:pt idx="56">
                  <c:v>21.754661239709073</c:v>
                </c:pt>
                <c:pt idx="57">
                  <c:v>21.693183627920288</c:v>
                </c:pt>
                <c:pt idx="58">
                  <c:v>21.639520708018743</c:v>
                </c:pt>
                <c:pt idx="59">
                  <c:v>21.594132221992602</c:v>
                </c:pt>
                <c:pt idx="60">
                  <c:v>21.557370483298367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6A-4A49-89AD-E9A4951DBF82}"/>
            </c:ext>
          </c:extLst>
        </c:ser>
        <c:ser>
          <c:idx val="3"/>
          <c:order val="2"/>
          <c:tx>
            <c:v>Razão de Dependência Total</c:v>
          </c:tx>
          <c:spPr>
            <a:ln w="38100"/>
          </c:spPr>
          <c:marker>
            <c:symbol val="none"/>
          </c:marker>
          <c:dPt>
            <c:idx val="23"/>
            <c:marker>
              <c:symbol val="squar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2-E76A-4A49-89AD-E9A4951DBF82}"/>
              </c:ext>
            </c:extLst>
          </c:dPt>
          <c:dLbls>
            <c:dLbl>
              <c:idx val="23"/>
              <c:layout>
                <c:manualLayout>
                  <c:x val="-5.3320103279772955E-2"/>
                  <c:y val="6.898481573053007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6A-4A49-89AD-E9A4951DBF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'grafico 5'!$A$6:$A$66</c:f>
              <c:numCache>
                <c:formatCode>General</c:formatCode>
                <c:ptCount val="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</c:numCache>
            </c:numRef>
          </c:cat>
          <c:val>
            <c:numRef>
              <c:f>'grafico 5'!$J$6:$J$66</c:f>
              <c:numCache>
                <c:formatCode>0.00</c:formatCode>
                <c:ptCount val="61"/>
                <c:pt idx="0">
                  <c:v>55.393107413925705</c:v>
                </c:pt>
                <c:pt idx="1">
                  <c:v>54.421367685757396</c:v>
                </c:pt>
                <c:pt idx="2">
                  <c:v>53.559508857995475</c:v>
                </c:pt>
                <c:pt idx="3">
                  <c:v>52.775267106611196</c:v>
                </c:pt>
                <c:pt idx="4">
                  <c:v>52.018082017805007</c:v>
                </c:pt>
                <c:pt idx="5">
                  <c:v>51.259368665505384</c:v>
                </c:pt>
                <c:pt idx="6">
                  <c:v>50.512072491915205</c:v>
                </c:pt>
                <c:pt idx="7">
                  <c:v>49.779869641073795</c:v>
                </c:pt>
                <c:pt idx="8">
                  <c:v>49.069559167163426</c:v>
                </c:pt>
                <c:pt idx="9">
                  <c:v>48.393282714121121</c:v>
                </c:pt>
                <c:pt idx="10">
                  <c:v>47.757085279601398</c:v>
                </c:pt>
                <c:pt idx="11">
                  <c:v>47.157932592150104</c:v>
                </c:pt>
                <c:pt idx="12">
                  <c:v>46.595518245431371</c:v>
                </c:pt>
                <c:pt idx="13">
                  <c:v>46.066474163490639</c:v>
                </c:pt>
                <c:pt idx="14">
                  <c:v>45.56757621884617</c:v>
                </c:pt>
                <c:pt idx="15">
                  <c:v>45.105716471413217</c:v>
                </c:pt>
                <c:pt idx="16">
                  <c:v>44.643095466509948</c:v>
                </c:pt>
                <c:pt idx="17">
                  <c:v>44.254316401747985</c:v>
                </c:pt>
                <c:pt idx="18">
                  <c:v>43.936682414553395</c:v>
                </c:pt>
                <c:pt idx="19">
                  <c:v>43.688716724150382</c:v>
                </c:pt>
                <c:pt idx="20">
                  <c:v>43.508804883019252</c:v>
                </c:pt>
                <c:pt idx="21">
                  <c:v>43.395993454400795</c:v>
                </c:pt>
                <c:pt idx="22">
                  <c:v>43.348116973313481</c:v>
                </c:pt>
                <c:pt idx="23">
                  <c:v>43.363875328975574</c:v>
                </c:pt>
                <c:pt idx="24">
                  <c:v>43.442901856593892</c:v>
                </c:pt>
                <c:pt idx="25">
                  <c:v>43.582910355762039</c:v>
                </c:pt>
                <c:pt idx="26">
                  <c:v>43.780519322070738</c:v>
                </c:pt>
                <c:pt idx="27">
                  <c:v>44.03443354808158</c:v>
                </c:pt>
                <c:pt idx="28">
                  <c:v>44.332412364296822</c:v>
                </c:pt>
                <c:pt idx="29">
                  <c:v>44.657792964769385</c:v>
                </c:pt>
                <c:pt idx="30">
                  <c:v>44.999202275668281</c:v>
                </c:pt>
                <c:pt idx="31">
                  <c:v>45.360298268659065</c:v>
                </c:pt>
                <c:pt idx="32">
                  <c:v>45.741579685175822</c:v>
                </c:pt>
                <c:pt idx="33">
                  <c:v>46.140929082462861</c:v>
                </c:pt>
                <c:pt idx="34">
                  <c:v>46.557796274188505</c:v>
                </c:pt>
                <c:pt idx="35">
                  <c:v>46.992536736950001</c:v>
                </c:pt>
                <c:pt idx="36">
                  <c:v>47.443580676060492</c:v>
                </c:pt>
                <c:pt idx="37">
                  <c:v>47.908987239972831</c:v>
                </c:pt>
                <c:pt idx="38">
                  <c:v>48.399517937039391</c:v>
                </c:pt>
                <c:pt idx="39">
                  <c:v>48.931356488099325</c:v>
                </c:pt>
                <c:pt idx="40">
                  <c:v>49.515346078275407</c:v>
                </c:pt>
                <c:pt idx="41">
                  <c:v>50.148518249468715</c:v>
                </c:pt>
                <c:pt idx="42">
                  <c:v>50.827497997258696</c:v>
                </c:pt>
                <c:pt idx="43">
                  <c:v>51.558453761608263</c:v>
                </c:pt>
                <c:pt idx="44">
                  <c:v>52.350191352098022</c:v>
                </c:pt>
                <c:pt idx="45">
                  <c:v>53.204392795928797</c:v>
                </c:pt>
                <c:pt idx="46">
                  <c:v>54.119157425202268</c:v>
                </c:pt>
                <c:pt idx="47">
                  <c:v>55.094774118261334</c:v>
                </c:pt>
                <c:pt idx="48">
                  <c:v>56.101149632524312</c:v>
                </c:pt>
                <c:pt idx="49">
                  <c:v>57.089483774095513</c:v>
                </c:pt>
                <c:pt idx="50">
                  <c:v>58.02675591004985</c:v>
                </c:pt>
                <c:pt idx="51">
                  <c:v>58.916150319605173</c:v>
                </c:pt>
                <c:pt idx="52">
                  <c:v>59.753350452411496</c:v>
                </c:pt>
                <c:pt idx="53">
                  <c:v>60.54961603833128</c:v>
                </c:pt>
                <c:pt idx="54">
                  <c:v>61.329713472399732</c:v>
                </c:pt>
                <c:pt idx="55">
                  <c:v>62.110801412382855</c:v>
                </c:pt>
                <c:pt idx="56">
                  <c:v>62.888946914458096</c:v>
                </c:pt>
                <c:pt idx="57">
                  <c:v>63.663751404152265</c:v>
                </c:pt>
                <c:pt idx="58">
                  <c:v>64.438508478779397</c:v>
                </c:pt>
                <c:pt idx="59">
                  <c:v>65.216423896228093</c:v>
                </c:pt>
                <c:pt idx="60">
                  <c:v>66.000653003903167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6A-4A49-89AD-E9A4951DB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966720"/>
        <c:axId val="183972608"/>
      </c:lineChart>
      <c:catAx>
        <c:axId val="18396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972608"/>
        <c:crosses val="autoZero"/>
        <c:auto val="1"/>
        <c:lblAlgn val="ctr"/>
        <c:lblOffset val="100"/>
        <c:noMultiLvlLbl val="0"/>
      </c:catAx>
      <c:valAx>
        <c:axId val="1839726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" sourceLinked="0"/>
        <c:majorTickMark val="none"/>
        <c:minorTickMark val="none"/>
        <c:tickLblPos val="nextTo"/>
        <c:crossAx val="183966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643585153077505"/>
          <c:y val="1.9454412483563784E-3"/>
          <c:w val="0.63872375237956958"/>
          <c:h val="0.19039507535429484"/>
        </c:manualLayout>
      </c:layout>
      <c:overlay val="0"/>
      <c:txPr>
        <a:bodyPr/>
        <a:lstStyle/>
        <a:p>
          <a:pPr>
            <a:defRPr sz="2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0.5</cdr:y>
    </cdr:from>
    <cdr:to>
      <cdr:x>0.70234</cdr:x>
      <cdr:y>0.64143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4300537" y="2301805"/>
          <a:ext cx="1740310" cy="651074"/>
        </a:xfrm>
        <a:prstGeom xmlns:a="http://schemas.openxmlformats.org/drawingml/2006/main" prst="rect">
          <a:avLst/>
        </a:prstGeom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rtlCol="0" anchor="ctr">
          <a:no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spcBef>
              <a:spcPct val="0"/>
            </a:spcBef>
            <a:spcAft>
              <a:spcPts val="2400"/>
            </a:spcAft>
            <a:buClr>
              <a:schemeClr val="bg1"/>
            </a:buClr>
            <a:buNone/>
            <a:tabLst>
              <a:tab pos="536575" algn="l"/>
            </a:tabLst>
          </a:pPr>
          <a:r>
            <a:rPr lang="pt-BR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Homens</a:t>
          </a:r>
        </a:p>
      </cdr:txBody>
    </cdr:sp>
  </cdr:relSizeAnchor>
  <cdr:relSizeAnchor xmlns:cdr="http://schemas.openxmlformats.org/drawingml/2006/chartDrawing">
    <cdr:from>
      <cdr:x>0.5</cdr:x>
      <cdr:y>0.02643</cdr:y>
    </cdr:from>
    <cdr:to>
      <cdr:x>0.70234</cdr:x>
      <cdr:y>0.16786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4300537" y="121692"/>
          <a:ext cx="1740310" cy="651074"/>
        </a:xfrm>
        <a:prstGeom xmlns:a="http://schemas.openxmlformats.org/drawingml/2006/main" prst="rect">
          <a:avLst/>
        </a:prstGeom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rtlCol="0" anchor="ctr">
          <a:no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spcBef>
              <a:spcPct val="0"/>
            </a:spcBef>
            <a:spcAft>
              <a:spcPts val="2400"/>
            </a:spcAft>
            <a:buClr>
              <a:schemeClr val="bg1"/>
            </a:buClr>
            <a:buNone/>
            <a:tabLst>
              <a:tab pos="536575" algn="l"/>
            </a:tabLst>
          </a:pPr>
          <a:r>
            <a:rPr lang="pt-BR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Mulheres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0.11369</cdr:x>
      <cdr:y>0.1127</cdr:y>
    </cdr:from>
    <cdr:to>
      <cdr:x>0.39364</cdr:x>
      <cdr:y>0.17515</cdr:y>
    </cdr:to>
    <cdr:sp macro="" textlink="">
      <cdr:nvSpPr>
        <cdr:cNvPr id="2" name="CaixaDeTexto 4"/>
        <cdr:cNvSpPr txBox="1"/>
      </cdr:nvSpPr>
      <cdr:spPr>
        <a:xfrm xmlns:a="http://schemas.openxmlformats.org/drawingml/2006/main">
          <a:off x="885826" y="527051"/>
          <a:ext cx="2181224" cy="292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>
              <a:latin typeface="Arial" panose="020B0604020202020204" pitchFamily="34" charset="0"/>
              <a:cs typeface="Arial" panose="020B0604020202020204" pitchFamily="34" charset="0"/>
            </a:rPr>
            <a:t>46 horas/semana</a:t>
          </a:r>
        </a:p>
      </cdr:txBody>
    </cdr:sp>
  </cdr:relSizeAnchor>
  <cdr:relSizeAnchor xmlns:cdr="http://schemas.openxmlformats.org/drawingml/2006/chartDrawing">
    <cdr:from>
      <cdr:x>0.61165</cdr:x>
      <cdr:y>0.00883</cdr:y>
    </cdr:from>
    <cdr:to>
      <cdr:x>0.89161</cdr:x>
      <cdr:y>0.07128</cdr:y>
    </cdr:to>
    <cdr:sp macro="" textlink="">
      <cdr:nvSpPr>
        <cdr:cNvPr id="3" name="CaixaDeTexto 4"/>
        <cdr:cNvSpPr txBox="1"/>
      </cdr:nvSpPr>
      <cdr:spPr>
        <a:xfrm xmlns:a="http://schemas.openxmlformats.org/drawingml/2006/main">
          <a:off x="4765675" y="41275"/>
          <a:ext cx="2181224" cy="292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>
              <a:latin typeface="Arial" panose="020B0604020202020204" pitchFamily="34" charset="0"/>
              <a:cs typeface="Arial" panose="020B0604020202020204" pitchFamily="34" charset="0"/>
            </a:rPr>
            <a:t>54 horas/semana</a:t>
          </a:r>
        </a:p>
      </cdr:txBody>
    </cdr:sp>
  </cdr:relSizeAnchor>
  <cdr:relSizeAnchor xmlns:cdr="http://schemas.openxmlformats.org/drawingml/2006/chartDrawing">
    <cdr:from>
      <cdr:x>0.35183</cdr:x>
      <cdr:y>0.10823</cdr:y>
    </cdr:from>
    <cdr:to>
      <cdr:x>0.64963</cdr:x>
      <cdr:y>0.21332</cdr:y>
    </cdr:to>
    <cdr:cxnSp macro="">
      <cdr:nvCxnSpPr>
        <cdr:cNvPr id="6" name="Conector de seta reta 5"/>
        <cdr:cNvCxnSpPr/>
      </cdr:nvCxnSpPr>
      <cdr:spPr>
        <a:xfrm xmlns:a="http://schemas.openxmlformats.org/drawingml/2006/main" flipV="1">
          <a:off x="2741295" y="506171"/>
          <a:ext cx="2320290" cy="491491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0.73517</cdr:x>
      <cdr:y>0.86388</cdr:y>
    </cdr:from>
    <cdr:to>
      <cdr:x>1</cdr:x>
      <cdr:y>0.91034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5433936" y="4772490"/>
          <a:ext cx="1957464" cy="256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pt-BR" sz="1400" b="1">
              <a:latin typeface="Arial" panose="020B0604020202020204" pitchFamily="34" charset="0"/>
              <a:cs typeface="Arial" panose="020B0604020202020204" pitchFamily="34" charset="0"/>
            </a:rPr>
            <a:t>anos de</a:t>
          </a:r>
          <a:r>
            <a:rPr lang="pt-BR" sz="1400" b="1" baseline="0">
              <a:latin typeface="Arial" panose="020B0604020202020204" pitchFamily="34" charset="0"/>
              <a:cs typeface="Arial" panose="020B0604020202020204" pitchFamily="34" charset="0"/>
            </a:rPr>
            <a:t> vida laboral</a:t>
          </a:r>
          <a:endParaRPr lang="pt-BR" sz="14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0.71606</cdr:x>
      <cdr:y>0.55656</cdr:y>
    </cdr:from>
    <cdr:to>
      <cdr:x>1</cdr:x>
      <cdr:y>0.95383</cdr:y>
    </cdr:to>
    <cdr:sp macro="" textlink="">
      <cdr:nvSpPr>
        <cdr:cNvPr id="2" name="Explosão 1 1"/>
        <cdr:cNvSpPr/>
      </cdr:nvSpPr>
      <cdr:spPr>
        <a:xfrm xmlns:a="http://schemas.openxmlformats.org/drawingml/2006/main">
          <a:off x="5937886" y="2937510"/>
          <a:ext cx="2354580" cy="2096769"/>
        </a:xfrm>
        <a:prstGeom xmlns:a="http://schemas.openxmlformats.org/drawingml/2006/main" prst="irregularSeal1">
          <a:avLst/>
        </a:prstGeom>
      </cdr:spPr>
      <cdr:style>
        <a:lnRef xmlns:a="http://schemas.openxmlformats.org/drawingml/2006/main" idx="0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3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Quem cuidará?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05434-EE94-4F15-BCD9-C26BEE8EB671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156DC-E3F2-4A4A-B071-9F5B136062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98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6DC-E3F2-4A4A-B071-9F5B1360621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2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2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144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06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65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2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67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757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006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03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81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616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60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417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11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86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34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37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95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10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99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65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5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4047-1273-4A12-9543-0996911E7726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7B6A-3A39-4A4E-A05C-0731E63B9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34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oana.mostafa@ipea.gov.b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300"/>
            <a:ext cx="9144000" cy="3314700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469860"/>
            <a:ext cx="9144001" cy="407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Gênero, Previdência e Cuidados</a:t>
            </a:r>
            <a:b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b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-2" y="2894403"/>
            <a:ext cx="9144001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25/04/2017 – SINESP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040280" y="5001248"/>
            <a:ext cx="2416174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dirty="0">
                <a:solidFill>
                  <a:schemeClr val="bg1"/>
                </a:solidFill>
              </a:rPr>
              <a:t>Joana Mostafa</a:t>
            </a:r>
            <a:endParaRPr lang="pt-BR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pt-BR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Pesquisadora do IPEA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2" y="1"/>
            <a:ext cx="9144002" cy="1213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40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534839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Propor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ção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de Mulheres e Homens que Realizam Afazeres Domésticos 2001-2014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788024" y="1534839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Número de Horas Despendidas em Afazeres Domésticos 2001-2014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1" y="2181170"/>
            <a:ext cx="428625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50" y="2182911"/>
            <a:ext cx="441325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82382" y="544472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</a:t>
            </a:r>
            <a:r>
              <a:rPr lang="pt-BR" sz="1000" dirty="0" err="1"/>
              <a:t>PNADs</a:t>
            </a:r>
            <a:r>
              <a:rPr lang="pt-BR" sz="1000" dirty="0"/>
              <a:t> / IBGE.</a:t>
            </a:r>
          </a:p>
        </p:txBody>
      </p:sp>
    </p:spTree>
    <p:extLst>
      <p:ext uri="{BB962C8B-B14F-4D97-AF65-F5344CB8AC3E}">
        <p14:creationId xmlns:p14="http://schemas.microsoft.com/office/powerpoint/2010/main" val="21021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1633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Jornada total de trabalho dos ocupados de 16 anos ou mais de idade por sexo (horas/semana) - 2015 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90954"/>
              </p:ext>
            </p:extLst>
          </p:nvPr>
        </p:nvGraphicFramePr>
        <p:xfrm>
          <a:off x="676275" y="2008429"/>
          <a:ext cx="779145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0" y="6581000"/>
            <a:ext cx="44064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pt-BR" altLang="pt-BR" sz="1000" dirty="0"/>
              <a:t>Fonte: Pnad/ IBGE Elaboração: IPEA.</a:t>
            </a:r>
            <a:endParaRPr lang="pt-BR" altLang="pt-BR" sz="1000" b="1" dirty="0"/>
          </a:p>
        </p:txBody>
      </p:sp>
      <p:sp>
        <p:nvSpPr>
          <p:cNvPr id="6" name="Explosão 1 5"/>
          <p:cNvSpPr/>
          <p:nvPr/>
        </p:nvSpPr>
        <p:spPr>
          <a:xfrm>
            <a:off x="3646170" y="1871268"/>
            <a:ext cx="1851660" cy="1877771"/>
          </a:xfrm>
          <a:prstGeom prst="irregularSeal1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horas</a:t>
            </a:r>
          </a:p>
        </p:txBody>
      </p:sp>
    </p:spTree>
    <p:extLst>
      <p:ext uri="{BB962C8B-B14F-4D97-AF65-F5344CB8AC3E}">
        <p14:creationId xmlns:p14="http://schemas.microsoft.com/office/powerpoint/2010/main" val="255674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31151" y="3801836"/>
            <a:ext cx="5982788" cy="1219199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Título 1</a:t>
            </a:r>
          </a:p>
          <a:p>
            <a:pPr marL="0" indent="0" algn="ctr">
              <a:spcBef>
                <a:spcPct val="0"/>
              </a:spcBef>
              <a:spcAft>
                <a:spcPts val="2400"/>
              </a:spcAft>
              <a:buFontTx/>
              <a:buNone/>
              <a:tabLst>
                <a:tab pos="536575" algn="l"/>
              </a:tabLst>
              <a:defRPr/>
            </a:pPr>
            <a:endParaRPr lang="pt-BR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57" y="3321493"/>
            <a:ext cx="5986918" cy="1207796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1360538" y="3496644"/>
            <a:ext cx="850360" cy="850360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554365" y="3358119"/>
            <a:ext cx="4430101" cy="105350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Impactos da Reforma para as Mulheres</a:t>
            </a:r>
            <a:endParaRPr lang="pt-BR" b="1" dirty="0">
              <a:solidFill>
                <a:srgbClr val="007E3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214678" y="3522350"/>
            <a:ext cx="1102432" cy="88795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</a:t>
            </a:r>
            <a:endParaRPr lang="pt-BR" sz="3200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1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7674" y="2036477"/>
            <a:ext cx="884682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Mudança de 15 para 25 anos de carência para acesso à aposentadoria afetará mais as mulheres. Substitutivo não alterou, só instituiu 15 anos para rural.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Fim das idades diferenciadas de aposentadoria para homens e mulheres (60/65, 55/60, 50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/55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). Substitutivo propõe 62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/65, 57/60 se rural e 60/60 professor.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Rebaixamento do BPC (68 anos): 60% dos idosos são mulheres e BPC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PCD remunera, em parte, trabalho de cuidados das mulheres.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Pensão por morte menor: 74% das pensões por morte são para mulheres.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4238" y="1324094"/>
            <a:ext cx="7452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Principais Impactos da PEC 287 para as Mulheres</a:t>
            </a:r>
          </a:p>
        </p:txBody>
      </p:sp>
    </p:spTree>
    <p:extLst>
      <p:ext uri="{BB962C8B-B14F-4D97-AF65-F5344CB8AC3E}">
        <p14:creationId xmlns:p14="http://schemas.microsoft.com/office/powerpoint/2010/main" val="739625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044" y="3849326"/>
            <a:ext cx="4962165" cy="217144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6477" y="471944"/>
            <a:ext cx="8937523" cy="3790335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ctr">
            <a:noAutofit/>
          </a:bodyPr>
          <a:lstStyle/>
          <a:p>
            <a:pPr marL="236537">
              <a:spcBef>
                <a:spcPct val="0"/>
              </a:spcBef>
              <a:spcAft>
                <a:spcPts val="600"/>
              </a:spcAft>
              <a:tabLst>
                <a:tab pos="536575" algn="l"/>
              </a:tabLst>
            </a:pPr>
            <a:r>
              <a:rPr lang="pt-BR" sz="20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“Mulheres contribuem menos e vivem 8 anos a mais”</a:t>
            </a:r>
          </a:p>
          <a:p>
            <a:pPr marL="579437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pt-BR" sz="20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Apenas 3 anos de sobrevida aos 65 anos.</a:t>
            </a:r>
          </a:p>
          <a:p>
            <a:pPr marL="579437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pt-BR" sz="20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Vivem mais, mas a idade média de aposentadoria é apenas 1 ano a menos, pois 64% deles e apenas 36% delas acessam a modalidade de aposentadoria por tempo de contribuição.</a:t>
            </a:r>
          </a:p>
          <a:p>
            <a:pPr marL="579437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pt-BR" sz="20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Contribuem menos, mas trabalham mais: divisão sexual do trabalho.</a:t>
            </a:r>
            <a:endParaRPr lang="pt-BR" b="1" dirty="0">
              <a:solidFill>
                <a:srgbClr val="015174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8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18027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Proporção acumulada das concessões de aposentadorias por idade e tempo de contribuição, segundo os anos de contribuição e sexo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RGPS URBANO 2014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0" y="6581000"/>
            <a:ext cx="54749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pt-BR" altLang="pt-BR" sz="1000" dirty="0"/>
              <a:t>Fonte: </a:t>
            </a:r>
            <a:r>
              <a:rPr lang="pt-BR" altLang="pt-BR" sz="1000" dirty="0" err="1"/>
              <a:t>microdados</a:t>
            </a:r>
            <a:r>
              <a:rPr lang="pt-BR" altLang="pt-BR" sz="1000" dirty="0"/>
              <a:t> de concessões do RGPS 2014, MPS Elaboração: grupo de trabalho IPEA.</a:t>
            </a:r>
            <a:endParaRPr lang="pt-BR" altLang="pt-BR" sz="1000" b="1" dirty="0"/>
          </a:p>
          <a:p>
            <a:endParaRPr lang="pt-BR" altLang="pt-BR" sz="1000" b="1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849303"/>
              </p:ext>
            </p:extLst>
          </p:nvPr>
        </p:nvGraphicFramePr>
        <p:xfrm>
          <a:off x="205740" y="1931670"/>
          <a:ext cx="8732520" cy="492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1639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 da carência de 15 para 25 anos de contribuição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486701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00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577" y="1379385"/>
            <a:ext cx="5958348" cy="522624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1639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 da carência de 15 para 25 anos de contribuição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486701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135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861931"/>
              </p:ext>
            </p:extLst>
          </p:nvPr>
        </p:nvGraphicFramePr>
        <p:xfrm>
          <a:off x="342900" y="1600200"/>
          <a:ext cx="8321040" cy="5157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860" y="1191703"/>
            <a:ext cx="912114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Valor médio da aposentadoria por idade ou tempo de contribuição segundo o número de anos de estudo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RGPS URBANO 2014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0" y="6581000"/>
            <a:ext cx="54749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pt-BR" altLang="pt-BR" sz="1000" dirty="0"/>
              <a:t>Fonte: </a:t>
            </a:r>
            <a:r>
              <a:rPr lang="pt-BR" altLang="pt-BR" sz="1000" dirty="0" err="1"/>
              <a:t>microdados</a:t>
            </a:r>
            <a:r>
              <a:rPr lang="pt-BR" altLang="pt-BR" sz="1000" dirty="0"/>
              <a:t> de concessões do RGPS 2014, MPS Elaboração: grupo de trabalho IPEA.</a:t>
            </a:r>
            <a:endParaRPr lang="pt-BR" altLang="pt-BR" sz="1000" b="1" dirty="0"/>
          </a:p>
        </p:txBody>
      </p:sp>
      <p:sp>
        <p:nvSpPr>
          <p:cNvPr id="7" name="Retângulo 6"/>
          <p:cNvSpPr/>
          <p:nvPr/>
        </p:nvSpPr>
        <p:spPr>
          <a:xfrm>
            <a:off x="0" y="1639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 da carência de 15 para 25 anos de contribuição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0" y="486701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502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972073"/>
              </p:ext>
            </p:extLst>
          </p:nvPr>
        </p:nvGraphicFramePr>
        <p:xfrm>
          <a:off x="411480" y="1771179"/>
          <a:ext cx="836676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0" y="6581000"/>
            <a:ext cx="54749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pt-BR" altLang="pt-BR" sz="1000" dirty="0"/>
              <a:t>Fonte: </a:t>
            </a:r>
            <a:r>
              <a:rPr lang="pt-BR" altLang="pt-BR" sz="1000" dirty="0" err="1"/>
              <a:t>microdados</a:t>
            </a:r>
            <a:r>
              <a:rPr lang="pt-BR" altLang="pt-BR" sz="1000" dirty="0"/>
              <a:t> de concessões do RGPS 2014, MPS Elaboração: grupo de trabalho IPEA.</a:t>
            </a:r>
            <a:endParaRPr lang="pt-BR" altLang="pt-BR" sz="1000" b="1" dirty="0"/>
          </a:p>
          <a:p>
            <a:endParaRPr lang="pt-BR" altLang="pt-BR" sz="1000" b="1" dirty="0"/>
          </a:p>
        </p:txBody>
      </p:sp>
      <p:sp>
        <p:nvSpPr>
          <p:cNvPr id="6" name="Retângulo 5"/>
          <p:cNvSpPr/>
          <p:nvPr/>
        </p:nvSpPr>
        <p:spPr>
          <a:xfrm>
            <a:off x="22860" y="1100263"/>
            <a:ext cx="904113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Valor da aposentadoria por idade ou tempo de contribuição segundo o número de anos que contribuiu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RGPS URBANO 2014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1639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 da carência de 15 para 25 anos de contribuição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0" y="486701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82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1" y="1533832"/>
            <a:ext cx="8185354" cy="529338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2860" y="1100263"/>
            <a:ext cx="912114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Média de anos de estudo segundo o número de anos que contribuiu – RGPS URBANO 2014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0" y="6581000"/>
            <a:ext cx="54749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pt-BR" altLang="pt-BR" sz="1000" dirty="0"/>
              <a:t>Fonte: </a:t>
            </a:r>
            <a:r>
              <a:rPr lang="pt-BR" altLang="pt-BR" sz="1000" dirty="0" err="1"/>
              <a:t>microdados</a:t>
            </a:r>
            <a:r>
              <a:rPr lang="pt-BR" altLang="pt-BR" sz="1000" dirty="0"/>
              <a:t> de concessões do RGPS 2014, MPS Elaboração: grupo de trabalho IPEA.</a:t>
            </a:r>
            <a:endParaRPr lang="pt-BR" altLang="pt-BR" sz="1000" b="1" dirty="0"/>
          </a:p>
        </p:txBody>
      </p:sp>
      <p:sp>
        <p:nvSpPr>
          <p:cNvPr id="6" name="Retângulo 5"/>
          <p:cNvSpPr/>
          <p:nvPr/>
        </p:nvSpPr>
        <p:spPr>
          <a:xfrm>
            <a:off x="0" y="1639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 da carência de 15 para 25 anos de contribuição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0" y="486701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61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85660" y="234059"/>
            <a:ext cx="6306730" cy="5078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Sumário</a:t>
            </a:r>
          </a:p>
        </p:txBody>
      </p:sp>
      <p:sp>
        <p:nvSpPr>
          <p:cNvPr id="12" name="Elipse 11"/>
          <p:cNvSpPr/>
          <p:nvPr/>
        </p:nvSpPr>
        <p:spPr>
          <a:xfrm>
            <a:off x="920542" y="2093811"/>
            <a:ext cx="663887" cy="663887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920541" y="3301178"/>
            <a:ext cx="663887" cy="663887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062794" y="2172867"/>
            <a:ext cx="5909505" cy="547686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</a:t>
            </a:r>
            <a:r>
              <a:rPr lang="pt-BR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	Desigualdade de Gênero</a:t>
            </a:r>
            <a:endParaRPr lang="pt-BR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062794" y="3344540"/>
            <a:ext cx="8252656" cy="547686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</a:t>
            </a:r>
            <a:r>
              <a:rPr lang="pt-BR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	Impactos da Reforma para as Mulheres</a:t>
            </a:r>
            <a:endParaRPr lang="pt-BR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920540" y="4520871"/>
            <a:ext cx="663887" cy="663887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1062795" y="4548538"/>
            <a:ext cx="6988628" cy="657427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3</a:t>
            </a:r>
            <a:r>
              <a:rPr lang="pt-BR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	Futuro</a:t>
            </a:r>
            <a:endParaRPr lang="pt-BR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36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60" y="1176954"/>
            <a:ext cx="912114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Propor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ção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dos aposentados com exatos 15 anos de contribuição segundo idade - RGPS URBANO 2014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636" y="1831698"/>
            <a:ext cx="7512136" cy="502630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1639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 da carência de 15 para 25 anos de contribuição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0" y="486701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112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4815"/>
            <a:ext cx="5922922" cy="268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5722"/>
            <a:ext cx="805460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3356997" y="4053076"/>
            <a:ext cx="5031427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83020" y="4410799"/>
            <a:ext cx="3540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</a:t>
            </a:r>
            <a:r>
              <a:rPr lang="pt-BR" sz="1000" dirty="0" err="1"/>
              <a:t>microdados</a:t>
            </a:r>
            <a:r>
              <a:rPr lang="pt-BR" sz="1000" dirty="0"/>
              <a:t> de concessões do RGPS 2014, MPS.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860" y="1100263"/>
            <a:ext cx="912114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Simulação do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Sobretrabalho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das Mulheres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1639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no diferencial de idade entre homens e mulheres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0" y="486701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501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60" y="1100263"/>
            <a:ext cx="912114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Anos de trabalho excedentes das mulheres em relação aos homens segundo os anos de vida laboral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678100"/>
              </p:ext>
            </p:extLst>
          </p:nvPr>
        </p:nvGraphicFramePr>
        <p:xfrm>
          <a:off x="280034" y="1808149"/>
          <a:ext cx="7852411" cy="477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0" y="6581000"/>
            <a:ext cx="54749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pt-BR" altLang="pt-BR" sz="1000" dirty="0"/>
              <a:t>Fonte: PNAD 2014/IBGE. Elaboração: grupo de trabalho IPEA.</a:t>
            </a:r>
            <a:endParaRPr lang="pt-BR" altLang="pt-BR" sz="1000" b="1" dirty="0"/>
          </a:p>
          <a:p>
            <a:endParaRPr lang="pt-BR" altLang="pt-BR" sz="1000" b="1" dirty="0"/>
          </a:p>
        </p:txBody>
      </p:sp>
      <p:sp>
        <p:nvSpPr>
          <p:cNvPr id="8" name="Retângulo 7"/>
          <p:cNvSpPr/>
          <p:nvPr/>
        </p:nvSpPr>
        <p:spPr>
          <a:xfrm>
            <a:off x="5166360" y="3533090"/>
            <a:ext cx="3977640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15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Diferença de 5 anos nas idades de aposentadoria está de acordo com a realidade do </a:t>
            </a:r>
            <a:r>
              <a:rPr lang="pt-BR" sz="2000" b="1" dirty="0" err="1">
                <a:solidFill>
                  <a:srgbClr val="015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sobretrabalho</a:t>
            </a:r>
            <a:r>
              <a:rPr lang="pt-BR" sz="2000" b="1" dirty="0">
                <a:solidFill>
                  <a:srgbClr val="015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feminino no Brasil.</a:t>
            </a:r>
          </a:p>
        </p:txBody>
      </p:sp>
    </p:spTree>
    <p:extLst>
      <p:ext uri="{BB962C8B-B14F-4D97-AF65-F5344CB8AC3E}">
        <p14:creationId xmlns:p14="http://schemas.microsoft.com/office/powerpoint/2010/main" val="3724587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7674" y="2036477"/>
            <a:ext cx="8794094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Cede principalmente nas regras de transição para a aposentadoria por tempo de contribuição: ou seja, cede mais no que é mais relevante para os homens e para os trabalhadores mais estruturados.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Cede mais no cálculo dos benefícios para tempos contributivos mais extensos: 76%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70% na largada prejudica mais os mais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precarizados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500178" y="1324094"/>
            <a:ext cx="1960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Substitutivo</a:t>
            </a:r>
          </a:p>
        </p:txBody>
      </p:sp>
    </p:spTree>
    <p:extLst>
      <p:ext uri="{BB962C8B-B14F-4D97-AF65-F5344CB8AC3E}">
        <p14:creationId xmlns:p14="http://schemas.microsoft.com/office/powerpoint/2010/main" val="3752205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31151" y="3801836"/>
            <a:ext cx="5982788" cy="1219199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Título 1</a:t>
            </a:r>
          </a:p>
          <a:p>
            <a:pPr marL="0" indent="0" algn="ctr">
              <a:spcBef>
                <a:spcPct val="0"/>
              </a:spcBef>
              <a:spcAft>
                <a:spcPts val="2400"/>
              </a:spcAft>
              <a:buFontTx/>
              <a:buNone/>
              <a:tabLst>
                <a:tab pos="536575" algn="l"/>
              </a:tabLst>
              <a:defRPr/>
            </a:pPr>
            <a:endParaRPr lang="pt-BR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57" y="3321493"/>
            <a:ext cx="5986918" cy="1207796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1360538" y="3496644"/>
            <a:ext cx="850360" cy="850360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554365" y="3358119"/>
            <a:ext cx="4430101" cy="105350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Visão de Futuro</a:t>
            </a:r>
            <a:endParaRPr lang="pt-BR" b="1" dirty="0">
              <a:solidFill>
                <a:srgbClr val="007E3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214678" y="3522350"/>
            <a:ext cx="1102432" cy="88795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3</a:t>
            </a:r>
            <a:endParaRPr lang="pt-BR" sz="3200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81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931101"/>
              </p:ext>
            </p:extLst>
          </p:nvPr>
        </p:nvGraphicFramePr>
        <p:xfrm>
          <a:off x="520064" y="1303020"/>
          <a:ext cx="8292466" cy="527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6581000"/>
            <a:ext cx="54978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pt-BR" altLang="pt-BR" sz="1000" dirty="0"/>
              <a:t>Fonte: Projeção População IBGE Revisão 2013. Elaboração: grupo de trabalho IPEA.</a:t>
            </a:r>
            <a:endParaRPr lang="pt-BR" alt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61347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4968" y="1501581"/>
            <a:ext cx="864255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aumento da razão de dependência, se não acompanhada de maior oferta pública de cuidados e melhor distribuição sexual dos afazeres domésticos:</a:t>
            </a:r>
          </a:p>
          <a:p>
            <a:pPr marL="628650" lvl="5" indent="-3429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Limitará a convergência no mercado de trabalho, pois impõe teto de participação às mulheres; ou</a:t>
            </a:r>
          </a:p>
          <a:p>
            <a:pPr marL="628650" lvl="5" indent="-3429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Imporá carga excessiva às mulheres aumentando perda de capacidade laboral por invalidez e doença; ou</a:t>
            </a:r>
          </a:p>
          <a:p>
            <a:pPr marL="628650" lvl="5" indent="-3429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Aumentará a contradição do gênero frente aos outros marcadores sociais: mulher rica e branca converge e mulher pobre e negra provê cuidados; e</a:t>
            </a:r>
          </a:p>
          <a:p>
            <a:pPr marL="628650" lvl="5" indent="-3429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tendência demográfica poderá se intensificar: outra reforma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7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150514"/>
            <a:ext cx="923544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15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Brasil ainda está longe do padrão OCDE para aproximar as idades ou o tempo de contribuição.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015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92281" y="1386483"/>
            <a:ext cx="9262879" cy="5589949"/>
            <a:chOff x="481013" y="822325"/>
            <a:chExt cx="8181975" cy="52117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13" y="822325"/>
              <a:ext cx="8181975" cy="521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888" y="1804353"/>
              <a:ext cx="2408237" cy="388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CaixaDeTexto 2"/>
          <p:cNvSpPr txBox="1"/>
          <p:nvPr/>
        </p:nvSpPr>
        <p:spPr>
          <a:xfrm>
            <a:off x="373566" y="2753023"/>
            <a:ext cx="2620358" cy="449728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</a:pPr>
            <a:r>
              <a:rPr lang="pt-BR" b="1" dirty="0">
                <a:solidFill>
                  <a:srgbClr val="01517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Diferença Mulher</a:t>
            </a:r>
            <a:r>
              <a:rPr lang="en-US" b="1" dirty="0">
                <a:solidFill>
                  <a:srgbClr val="01517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/</a:t>
            </a:r>
            <a:r>
              <a:rPr lang="pt-BR" b="1" dirty="0">
                <a:solidFill>
                  <a:srgbClr val="01517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Homem – 2014</a:t>
            </a:r>
          </a:p>
        </p:txBody>
      </p:sp>
    </p:spTree>
    <p:extLst>
      <p:ext uri="{BB962C8B-B14F-4D97-AF65-F5344CB8AC3E}">
        <p14:creationId xmlns:p14="http://schemas.microsoft.com/office/powerpoint/2010/main" val="703342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2890" y="1282994"/>
            <a:ext cx="888111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5" indent="-34290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diferença de idades para aposentação de homens e mulheres está bem dimensionada, reconhece e valora o atual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sobretrabalho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feminino.</a:t>
            </a:r>
          </a:p>
          <a:p>
            <a:pPr marL="342900" lvl="5" indent="-34290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Nenhuma outra medida de redução da desigualdade foi proposta pelo governo: licença parental compartilhada, plano de fiscalização do trabalho doméstico, serviços públicos de cuidado de idosos em domicílio, aumento de creches, educação integral. </a:t>
            </a:r>
          </a:p>
          <a:p>
            <a:pPr marL="342900" lvl="5" indent="-34290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aumento de 15 para 25 anos de contribuição mínima implicará numa mudança radical na participação das mulheres na previdência: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estimamos que entre 44% e 56% das mulheres ocupadas não conseguirão se aposentar.</a:t>
            </a:r>
          </a:p>
          <a:p>
            <a:pPr marL="342900" lvl="5" indent="-34290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Essa desproteção atingirá as menos escolarizadas e mais pobres aumentando fortemente a demanda do BPC.</a:t>
            </a:r>
          </a:p>
        </p:txBody>
      </p:sp>
    </p:spTree>
    <p:extLst>
      <p:ext uri="{BB962C8B-B14F-4D97-AF65-F5344CB8AC3E}">
        <p14:creationId xmlns:p14="http://schemas.microsoft.com/office/powerpoint/2010/main" val="1805394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300"/>
            <a:ext cx="9144000" cy="3314700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469860"/>
            <a:ext cx="9144001" cy="407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868000" y="1491345"/>
            <a:ext cx="3068597" cy="16312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dirty="0"/>
              <a:t>OBRIGADA</a:t>
            </a:r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r>
              <a:rPr lang="pt-BR" dirty="0"/>
              <a:t>Joana Mostafa</a:t>
            </a:r>
          </a:p>
          <a:p>
            <a:pPr algn="ctr" eaLnBrk="1" hangingPunct="1">
              <a:defRPr/>
            </a:pPr>
            <a:r>
              <a:rPr lang="pt-BR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hlinkClick r:id="rId3"/>
              </a:rPr>
              <a:t>joana.mostafa@ipea.gov.br</a:t>
            </a:r>
            <a:endParaRPr lang="pt-BR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pt-BR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T: 61 20265532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6" y="4912524"/>
            <a:ext cx="3302694" cy="74764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-2" y="1"/>
            <a:ext cx="9144002" cy="1213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05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31151" y="3801836"/>
            <a:ext cx="5982788" cy="1219199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Título 1</a:t>
            </a:r>
          </a:p>
          <a:p>
            <a:pPr marL="0" indent="0" algn="ctr">
              <a:spcBef>
                <a:spcPct val="0"/>
              </a:spcBef>
              <a:spcAft>
                <a:spcPts val="2400"/>
              </a:spcAft>
              <a:buFontTx/>
              <a:buNone/>
              <a:tabLst>
                <a:tab pos="536575" algn="l"/>
              </a:tabLst>
              <a:defRPr/>
            </a:pPr>
            <a:endParaRPr lang="pt-BR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57" y="3321493"/>
            <a:ext cx="5986918" cy="1207796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1360538" y="3496644"/>
            <a:ext cx="850360" cy="850360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523149" y="3726369"/>
            <a:ext cx="4430101" cy="105350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Desigualdade de Gênero</a:t>
            </a:r>
          </a:p>
          <a:p>
            <a:pPr marL="0" indent="0" algn="ctr">
              <a:spcBef>
                <a:spcPct val="0"/>
              </a:spcBef>
              <a:spcAft>
                <a:spcPts val="2400"/>
              </a:spcAft>
              <a:buFontTx/>
              <a:buNone/>
              <a:tabLst>
                <a:tab pos="536575" algn="l"/>
              </a:tabLst>
              <a:defRPr/>
            </a:pPr>
            <a:endParaRPr lang="pt-BR" b="1" dirty="0">
              <a:solidFill>
                <a:srgbClr val="007E3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214678" y="3522350"/>
            <a:ext cx="1102432" cy="88795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</a:t>
            </a:r>
            <a:endParaRPr lang="pt-BR" sz="3200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2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569"/>
            <a:ext cx="9143999" cy="410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05738" y="5236039"/>
            <a:ext cx="3154680" cy="131328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sz="2400" b="1" dirty="0">
                <a:solidFill>
                  <a:srgbClr val="01517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IGUALDADE</a:t>
            </a:r>
          </a:p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sz="2400" b="1" dirty="0">
                <a:solidFill>
                  <a:srgbClr val="01517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NEUTRALIDADE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51760" y="5220585"/>
            <a:ext cx="3749040" cy="134023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indent="0" algn="ctr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Font typeface="Arial" panose="020B0604020202020204" pitchFamily="34" charset="0"/>
              <a:buNone/>
              <a:tabLst>
                <a:tab pos="536575" algn="l"/>
              </a:tabLst>
              <a:defRPr sz="2800" b="1">
                <a:solidFill>
                  <a:srgbClr val="01517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400" dirty="0"/>
              <a:t>EQUIDADE</a:t>
            </a:r>
          </a:p>
          <a:p>
            <a:r>
              <a:rPr lang="pt-BR" sz="2400" dirty="0"/>
              <a:t>PROGRESSIVIDADE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989320" y="5537097"/>
            <a:ext cx="3154680" cy="547686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endParaRPr lang="pt-BR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26480" y="5209089"/>
            <a:ext cx="3246120" cy="134023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indent="0" algn="ctr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Font typeface="Arial" panose="020B0604020202020204" pitchFamily="34" charset="0"/>
              <a:buNone/>
              <a:tabLst>
                <a:tab pos="536575" algn="l"/>
              </a:tabLst>
              <a:defRPr sz="2800" b="1">
                <a:solidFill>
                  <a:srgbClr val="01517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400" dirty="0"/>
              <a:t>DESIGUALDADE</a:t>
            </a:r>
          </a:p>
          <a:p>
            <a:r>
              <a:rPr lang="pt-BR" sz="2400" dirty="0"/>
              <a:t>REGRESSIVIDADE</a:t>
            </a:r>
          </a:p>
        </p:txBody>
      </p:sp>
    </p:spTree>
    <p:extLst>
      <p:ext uri="{BB962C8B-B14F-4D97-AF65-F5344CB8AC3E}">
        <p14:creationId xmlns:p14="http://schemas.microsoft.com/office/powerpoint/2010/main" val="159099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0" y="1257300"/>
            <a:ext cx="91440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Divisão Sexual do Trabalho</a:t>
            </a:r>
          </a:p>
          <a:p>
            <a:pPr marL="0" indent="0" algn="ctr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Separação das atividades de: </a:t>
            </a:r>
          </a:p>
          <a:p>
            <a:pPr marL="1165225" lvl="1" indent="-342900">
              <a:spcBef>
                <a:spcPts val="200"/>
              </a:spcBef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Produção–Remunerada–Esfera Pública–Homem   </a:t>
            </a:r>
          </a:p>
          <a:p>
            <a:pPr marL="1165225" lvl="1" indent="-342900">
              <a:spcBef>
                <a:spcPts val="200"/>
              </a:spcBef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Reprodução–Não Remunerada–Esfera Privada–Mulher</a:t>
            </a:r>
          </a:p>
          <a:p>
            <a:pPr marL="720725" lvl="1" indent="-342900">
              <a:spcBef>
                <a:spcPts val="200"/>
              </a:spcBef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Esta separação não seria ruim se não houvesse um sistema de hierarquização que comanda essa divisão, moldada pelo GÊNERO.  Não são  meros “papéis” de gênero.</a:t>
            </a:r>
          </a:p>
          <a:p>
            <a:pPr marL="720725">
              <a:spcBef>
                <a:spcPts val="200"/>
              </a:spcBef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Gênero não é natural.  Não se confunde com o sexo dos indivíduos. </a:t>
            </a:r>
          </a:p>
          <a:p>
            <a:pPr marL="720725" indent="0">
              <a:spcBef>
                <a:spcPts val="200"/>
              </a:spcBef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Feminino = frágil, incerto, emocional, particular. </a:t>
            </a:r>
          </a:p>
          <a:p>
            <a:pPr marL="720725" indent="0">
              <a:spcBef>
                <a:spcPts val="200"/>
              </a:spcBef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Masculino = forte, certeiro, racional, universal.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ü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8700" y="1287428"/>
            <a:ext cx="8560990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0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Separação dos trabalhos no âmbito doméstico e no mercado implicou:</a:t>
            </a:r>
          </a:p>
          <a:p>
            <a:pPr marL="800100" lvl="1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reconhecer o trabalho doméstico como trabalho: “pescar é trabalho, mas secar e preparar o peixe não”.</a:t>
            </a:r>
          </a:p>
          <a:p>
            <a:pPr marL="800100" lvl="1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ter regra que separe o trabalho do lazer, dificultando seu dimensionamento/reconhecimento.</a:t>
            </a:r>
          </a:p>
          <a:p>
            <a:pPr marL="800100" lvl="1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encarar o cuidado como obrigação afetiva/natural das mulheres, não como trabalho. </a:t>
            </a:r>
          </a:p>
          <a:p>
            <a:pPr marL="800100" lvl="1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remunerar os cuidados e afazeres domésticos.</a:t>
            </a:r>
          </a:p>
          <a:p>
            <a:pPr marL="800100" lvl="1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ter proteção social.</a:t>
            </a:r>
          </a:p>
          <a:p>
            <a:pPr marL="0" lvl="1">
              <a:spcBef>
                <a:spcPts val="400"/>
              </a:spcBef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40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Essa desigualdade se transfere ao mercado de trabalho ....</a:t>
            </a:r>
          </a:p>
        </p:txBody>
      </p:sp>
    </p:spTree>
    <p:extLst>
      <p:ext uri="{BB962C8B-B14F-4D97-AF65-F5344CB8AC3E}">
        <p14:creationId xmlns:p14="http://schemas.microsoft.com/office/powerpoint/2010/main" val="213408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26625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Taxa de Participação das pessoas de 16 anos ou mais de idade por sexo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Brasil - 1995 a 2015 (%)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0" y="6597669"/>
            <a:ext cx="44064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pt-BR" altLang="pt-BR" sz="1000" dirty="0"/>
              <a:t>Fonte: Pnad/ IBGE Elaboração: IPEA/DISOC/NINSOC</a:t>
            </a:r>
            <a:r>
              <a:rPr lang="pt-BR" altLang="pt-BR" sz="1000" b="1" dirty="0"/>
              <a:t>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29134"/>
              </p:ext>
            </p:extLst>
          </p:nvPr>
        </p:nvGraphicFramePr>
        <p:xfrm>
          <a:off x="285660" y="1974139"/>
          <a:ext cx="8652600" cy="460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406414" y="2172965"/>
            <a:ext cx="1740310" cy="651074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</a:pPr>
            <a:r>
              <a:rPr lang="pt-BR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Homens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72000" y="4553408"/>
            <a:ext cx="1740310" cy="651074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 algn="ctr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</a:pPr>
            <a:r>
              <a:rPr lang="pt-BR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Mulheres</a:t>
            </a:r>
          </a:p>
        </p:txBody>
      </p:sp>
    </p:spTree>
    <p:extLst>
      <p:ext uri="{BB962C8B-B14F-4D97-AF65-F5344CB8AC3E}">
        <p14:creationId xmlns:p14="http://schemas.microsoft.com/office/powerpoint/2010/main" val="141178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30054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Taxa de Desemprego das pessoas de 16 anos ou mais de idade por sexo 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Brasil - 1995 a 2015 (%)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0" y="6581000"/>
            <a:ext cx="44064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pt-BR" altLang="pt-BR" sz="1000" dirty="0"/>
              <a:t>Fonte: Pnad/ IBGE Elaboração: IPEA/DISOC/NINSOC</a:t>
            </a:r>
            <a:r>
              <a:rPr lang="pt-BR" altLang="pt-BR" sz="1000" b="1" dirty="0"/>
              <a:t>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032282"/>
              </p:ext>
            </p:extLst>
          </p:nvPr>
        </p:nvGraphicFramePr>
        <p:xfrm>
          <a:off x="314324" y="1977390"/>
          <a:ext cx="8601075" cy="4603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282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0" y="6581000"/>
            <a:ext cx="44064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pt-BR" altLang="pt-BR" sz="1000" dirty="0"/>
              <a:t>Fonte: Pnad/ IBGE Elaboração: IPEA/DISOC/NINSOC</a:t>
            </a:r>
            <a:r>
              <a:rPr lang="pt-BR" altLang="pt-BR" sz="1000" b="1" dirty="0"/>
              <a:t> 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369589"/>
              </p:ext>
            </p:extLst>
          </p:nvPr>
        </p:nvGraphicFramePr>
        <p:xfrm>
          <a:off x="171451" y="1497330"/>
          <a:ext cx="8663940" cy="500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130054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Razão de rendimento das mulheres e homens ocupados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Brasil - 1995 a 2015 (%)</a:t>
            </a:r>
          </a:p>
        </p:txBody>
      </p:sp>
    </p:spTree>
    <p:extLst>
      <p:ext uri="{BB962C8B-B14F-4D97-AF65-F5344CB8AC3E}">
        <p14:creationId xmlns:p14="http://schemas.microsoft.com/office/powerpoint/2010/main" val="1397000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extLst/>
      </a:spPr>
      <a:bodyPr vert="horz" lIns="91440" tIns="45720" rIns="91440" bIns="45720" rtlCol="0" anchor="ctr">
        <a:noAutofit/>
      </a:bodyPr>
      <a:lstStyle>
        <a:defPPr marL="0" indent="0" algn="ctr">
          <a:spcBef>
            <a:spcPct val="0"/>
          </a:spcBef>
          <a:spcAft>
            <a:spcPts val="2400"/>
          </a:spcAft>
          <a:buClr>
            <a:schemeClr val="bg1"/>
          </a:buClr>
          <a:buNone/>
          <a:tabLst>
            <a:tab pos="536575" algn="l"/>
          </a:tabLst>
          <a:defRPr b="1" dirty="0" smtClean="0">
            <a:solidFill>
              <a:srgbClr val="015174"/>
            </a:solidFill>
            <a:latin typeface="Arial" panose="020B0604020202020204" pitchFamily="34" charset="0"/>
            <a:ea typeface="ＭＳ Ｐゴシック" charset="-128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1122</TotalTime>
  <Words>1214</Words>
  <Application>Microsoft Office PowerPoint</Application>
  <PresentationFormat>Apresentação na tela (4:3)</PresentationFormat>
  <Paragraphs>151</Paragraphs>
  <Slides>29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Calibri Light</vt:lpstr>
      <vt:lpstr>Trebuchet MS</vt:lpstr>
      <vt:lpstr>Wingdings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Danielle de Oliveira Ayres</dc:creator>
  <cp:lastModifiedBy>JOana mostafa</cp:lastModifiedBy>
  <cp:revision>173</cp:revision>
  <cp:lastPrinted>2017-03-23T00:21:22Z</cp:lastPrinted>
  <dcterms:created xsi:type="dcterms:W3CDTF">2016-11-22T16:35:49Z</dcterms:created>
  <dcterms:modified xsi:type="dcterms:W3CDTF">2017-04-25T16:20:09Z</dcterms:modified>
</cp:coreProperties>
</file>