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0" r:id="rId4"/>
    <p:sldMasterId id="2147483732" r:id="rId5"/>
    <p:sldMasterId id="2147483745" r:id="rId6"/>
    <p:sldMasterId id="2147483757" r:id="rId7"/>
    <p:sldMasterId id="2147483769" r:id="rId8"/>
    <p:sldMasterId id="2147483781" r:id="rId9"/>
    <p:sldMasterId id="2147483793" r:id="rId10"/>
    <p:sldMasterId id="2147483805" r:id="rId11"/>
    <p:sldMasterId id="2147483817" r:id="rId12"/>
    <p:sldMasterId id="2147483830" r:id="rId13"/>
    <p:sldMasterId id="2147483842" r:id="rId14"/>
    <p:sldMasterId id="2147483854" r:id="rId15"/>
    <p:sldMasterId id="2147483867" r:id="rId16"/>
    <p:sldMasterId id="2147483880" r:id="rId17"/>
  </p:sldMasterIdLst>
  <p:handoutMasterIdLst>
    <p:handoutMasterId r:id="rId49"/>
  </p:handoutMasterIdLst>
  <p:sldIdLst>
    <p:sldId id="256" r:id="rId18"/>
    <p:sldId id="273" r:id="rId19"/>
    <p:sldId id="258" r:id="rId20"/>
    <p:sldId id="278" r:id="rId21"/>
    <p:sldId id="280" r:id="rId22"/>
    <p:sldId id="279" r:id="rId23"/>
    <p:sldId id="286" r:id="rId24"/>
    <p:sldId id="265" r:id="rId25"/>
    <p:sldId id="268" r:id="rId26"/>
    <p:sldId id="271" r:id="rId27"/>
    <p:sldId id="276" r:id="rId28"/>
    <p:sldId id="290" r:id="rId29"/>
    <p:sldId id="291" r:id="rId30"/>
    <p:sldId id="292" r:id="rId31"/>
    <p:sldId id="264" r:id="rId32"/>
    <p:sldId id="274" r:id="rId33"/>
    <p:sldId id="284" r:id="rId34"/>
    <p:sldId id="281" r:id="rId35"/>
    <p:sldId id="283" r:id="rId36"/>
    <p:sldId id="257" r:id="rId37"/>
    <p:sldId id="287" r:id="rId38"/>
    <p:sldId id="288" r:id="rId39"/>
    <p:sldId id="277" r:id="rId40"/>
    <p:sldId id="293" r:id="rId41"/>
    <p:sldId id="289" r:id="rId42"/>
    <p:sldId id="282" r:id="rId43"/>
    <p:sldId id="272" r:id="rId44"/>
    <p:sldId id="267" r:id="rId45"/>
    <p:sldId id="263" r:id="rId46"/>
    <p:sldId id="270" r:id="rId47"/>
    <p:sldId id="269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BD444-D936-4743-A00B-BFB500BAFF6A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EEA08-1B7D-405F-93D2-72E54125CF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0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85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730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AFE3BB-4FA5-478D-9052-A1608E6F20E1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DF7D21-1C5F-4C35-8A8F-AC8EB3982C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867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D875FA4-2474-496A-B862-4E5F5B47D0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1155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DF10232-2E9C-44CA-B71E-3A152468ED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960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EA82B1B-6951-434E-8AF1-332AA1EC36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4108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136AD2-FB38-4C23-93AB-FD784E9E2B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826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BA1E4CC-8ABA-4451-8ED2-D8DC99A44A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7197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E0224E-7A85-41FB-8AF1-CBE156E3D7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638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6D4872-5427-4803-9016-EF7658098F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941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219770-BC3A-4467-B722-45A0B98F99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2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657B59-52C3-4CFF-A6BD-B9DCDFCEE0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78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7492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ADAA3F2-980B-48F6-9519-81DCC8469F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4046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96DFCD-DBB6-40F3-8B15-C6106417F2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56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C0099-93E6-4B2E-9925-E0107E17495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755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BE32-AD1E-4CA6-97B2-90966F872DE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399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A0F6-849F-4BE7-A53F-6B52EBE346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390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85675-7174-4F2F-8015-E2D1FC6CCD3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750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68DF5-D953-43FF-B73F-EED2E482AE8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164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CF48-3C0B-4919-91BB-880F25C7F4B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947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A053A-966B-4DBA-B93E-3CE2B740DDC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229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14DE-0FF6-4C28-87FC-276CEF87840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62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E98BD-382A-44DC-BE54-14B0C0DC82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270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E4383-5557-43C2-A0FA-2684259B905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61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15AEB-DD8B-4B3F-8D86-094C6881C2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111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01A8A-AB33-4BAE-A644-8890F01D855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45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69C9A-8A8E-422D-A585-DA70704F29A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BA1B-BC01-47F5-8975-047C012D7BC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573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FF69-BD2E-49A5-97C0-2EF9CCA4D71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4C42D-8AD0-454A-9DEF-298E62D1C52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61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6FBA0-8971-4B99-A7E0-D006DA515B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E34C9-4C38-4397-8352-4B8CC21B3F0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448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5A9E8-BC30-4F83-8A59-EAB868BE6FE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7A3A0-5993-4EC2-B954-74429A7F10D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99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02375-9E28-496C-913B-6A10D7E1F7D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7C5F-6FCA-4BAB-9BCE-F035C840858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489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88516-5294-4E46-8945-2A853036599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A4AD1-DE02-4915-8701-EDF9F4A9FEC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897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3C8E7-B02E-40A2-B7AB-A4B561D34EA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E93C5-69AE-4C1F-AA91-35593D560EC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7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D244C-0828-453D-BDB4-5D9A729AB2C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819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F882-4990-4974-896B-7689FF062DF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3E757-1ED9-44DF-A72C-E8FA6C122FD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704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D7393-0350-4750-85DF-121D422D69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4633-7954-4909-A7AD-84AA843E85A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05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0F153-DECA-403A-8D21-84994D6B121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BF853-4EAC-4158-9633-92AD043B10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050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A35D-B7F2-4A13-AF82-EA162C60E0E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3B61-23D1-4E9C-83EA-5BC1896C83C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52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3E731-3169-4451-805E-0319C377E5E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59BC-06CE-45D4-BFF9-A62D127E831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934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263CC4-B0F0-4A0B-ADC6-2281E6803798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4297E2-0860-456A-BC4C-9C7F0C4226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6971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C4B827-69D9-4597-878F-47E871B590B5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D76E49-E03B-43B2-883D-FC141BA3AA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8177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3205D9-0875-4B74-8489-D304B4D387DB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B6788A-62F4-49EE-8281-9424253FA4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6429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294FED-85E1-49BB-9E0B-193966699FD3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D78B6A-02FF-4264-A295-8AE18B3B1B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575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7008B0-4695-44A4-BBA3-BA5679AE4507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DF1337-4DD8-40CD-B398-BEE1D77B0F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951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A300-E2D3-4E0D-BD6B-C85752248C0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86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7E2535-2771-4028-85C9-DC471FD7181D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171DC8-67E2-481E-A0FF-B96BB850EE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3949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DAF6B0-9FE1-45B3-8564-76A29343F3C4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C0978A-1C3E-427B-9DEA-F6A80E1777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9790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21628B-E290-41EB-A789-73AB0A61961F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24D139-69BE-4A67-9061-4C6A5FC272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0909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AEC9A0-AF31-42DD-B7AA-9BFD4F94DACB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0BD173-CA65-4D17-A382-148133DEA8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2317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D0BE29-50BE-4573-9535-2FE2CCA0A677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3EFC8A-10B6-4926-8FC6-D0305CE127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4887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BBA571-99D4-42A6-B3BB-7A44F4861BB1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EDB770-904C-4548-86EE-7111CE81BE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7860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43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10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88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06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20380-02E8-43D8-AA6E-20AA0CB383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002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531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396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62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330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472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672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pt-B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pt-B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pt-B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pt-B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860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860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E0E5A-5B4E-4717-8EA6-FC86379AAF7F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0E698-A51C-4019-95A6-55ADF08D45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6293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A604-C0DE-4154-A98F-E109933DE2D6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CF2D1-15EA-47C4-877A-BBFD538379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8127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ECF6-7481-4707-ADA0-17348829FBAA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C6303-37AF-49B0-892E-63D9FF5BA2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3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524F7-15FC-4F94-BD33-3A93EFD4311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512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F9399-247E-4D7B-8953-3CF7DB67A9FB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55D88-C37F-48BA-B719-41D8ADD628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7505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02D03-6213-46E1-BAFF-B1957D6974D2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535D2-ABEF-4B1F-8ADF-11C5306EBF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7900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6FE49-DB11-43B6-AD34-2D26F103477A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B0B2F-E106-4574-BA37-15B422E8AA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0728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8EBE-C1F3-4DFA-9F42-F60CB15DF0A9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A1F74-A749-4FE1-A7D8-AA8426A274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1240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E960-2AB5-4A74-995C-2093F58E1F09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848DE-D948-4476-BD8C-8402073935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8835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00F3-5A8B-4068-8E7C-ECADF7B959FF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E5AC6-0C40-4946-9B2E-0309B03495A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3660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AE776-F3D7-4223-8BD3-7FC6B97EAAE4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BB574-DE54-4799-8292-CE313CB8E0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7200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810A-6CF7-4661-90C0-3ED2BAC23269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068E-422B-4CF6-826F-A198BC7479C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2975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A3111-F769-4553-B16B-828201F71994}" type="datetimeFigureOut">
              <a:rPr lang="es-ES"/>
              <a:pPr>
                <a:defRPr/>
              </a:pPr>
              <a:t>26/04/2017</a:t>
            </a:fld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500B-C23C-466C-AF7D-A243F0E5F68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286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74E63-BA77-4BBF-ABE0-4867E5048C56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191C6-F9D7-4162-BF7E-D7049E1ECC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18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160F6-B8E4-412A-884A-AAB9BE2B0A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27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AE6A8-AE25-4AE9-B120-4C6F721F5719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4031-0FEF-4AE7-BEF3-DC074F9E70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906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12E34-BB72-417A-B798-847F4A5B827C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6AC0-1859-451B-AFB1-78AB5A6A8C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1290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070-7E64-4D53-BA6B-A07E111AE8C5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CF80-F29D-46AA-82F3-8AE45E594F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6935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E6FF-29FC-4512-B803-D64915005903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A849-92B1-49B9-B48B-ED8DD448A6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3945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EF0BE-A2B3-4406-9039-EF4F51D6525C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383FA-4B42-4D26-AA57-2F1FC95D32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5616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6D5CD-8F2C-4A15-9BC1-ACC4807C7923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9945-2485-4B33-92CF-C2ED9227FC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5807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8118-061E-4F5F-A2B4-C67BA3CBB1D1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FBE7-3CA9-487D-B706-AFFC5D7C34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4701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A0AF-BFC7-4128-B1B0-A7345E05A861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14EC6-7AD1-42FC-9B21-AD2C695F36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92793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6996A-F7AB-457A-A1E9-F454CBF3F4DB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D6E7-AAB3-4E2A-B87D-6515C0CCFC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88774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B9BAB-7E2B-4870-84B9-0323234F164B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2969-2D20-4F09-9F94-F3B8F3AC23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294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2E97-ACAB-4B09-A4F0-F2D0AF1D5D1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289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9CB0A-BB6C-41F4-9099-D0C147F87B2D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B3FF9-7686-4519-9922-BAF9B99D71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1069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9E263-B250-466E-9D99-7ABBBCA1513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557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3099C-7280-4053-BE0D-5B21879867C0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177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BF14-E16A-483C-A0DC-8D2A175FEE4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6247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D3963-DC42-4F79-AEC8-8C32D934A65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714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270E-C660-46F4-BA3E-3DA2B735E531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783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B680C-6A3E-410C-AEA6-74B2D1B1AB80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004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09C36-3C06-49ED-B999-D1337DF17AC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774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6E3F7-18F8-45D1-A625-FDCBF2E1953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43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44ED-0FDB-485E-8634-DBC13B2C1D4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53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68DA8-4230-4900-8F84-33D6E3AD54E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931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FF55-D188-43FA-B2D2-2725082FB1B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017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8DBC-96E6-4673-9E3D-659BCEDF592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3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62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D5B6B-AA20-43FA-9A1F-E54B6AFCDFC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49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13A0-3D18-43D6-902C-48603BDA48F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96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13AAB-831A-4E44-B2AC-2328A5E593B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30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9D5F0-6159-4C8B-8B78-8FF9D20E102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71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30103-8B9A-4971-819C-8F21F1D3DE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02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FE8ED-6ADD-4822-91CE-3C753A1549C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10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895B-8228-4A16-95B3-BF2F4BF684F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28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EE693-EB9E-4FF8-8AD4-96EC9AF8FC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66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D9403-2FC1-4DCB-8C44-9EDD733E596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1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44B65-D127-4597-881B-E46057D5C29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5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181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42F9-9055-40A4-9762-53EB9C42E1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04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A1E9F-859D-4501-8132-0207C9B360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5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60A03-DA0B-46E0-8B9C-54BFFBE3668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39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B6C2C-3545-454E-B524-6AE527EF548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58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9D5F0-6159-4C8B-8B78-8FF9D20E102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7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30103-8B9A-4971-819C-8F21F1D3DE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1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FE8ED-6ADD-4822-91CE-3C753A1549C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10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895B-8228-4A16-95B3-BF2F4BF684F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6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EE693-EB9E-4FF8-8AD4-96EC9AF8FC5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16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D9403-2FC1-4DCB-8C44-9EDD733E596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3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387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44B65-D127-4597-881B-E46057D5C29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02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42F9-9055-40A4-9762-53EB9C42E1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1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A1E9F-859D-4501-8132-0207C9B360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8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60A03-DA0B-46E0-8B9C-54BFFBE3668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51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B6C2C-3545-454E-B524-6AE527EF548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82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6B8C2-0376-4C07-B297-A54EE30E007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04826-656F-4460-A231-F4B999F22AB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82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C43D5-0F9C-41F6-BA5F-087349FED3B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9339-61DA-4724-9BC4-C7684B136FA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00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2FD16-3826-4221-B381-6AC62E53DE7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54515-4148-4DAD-AC6A-8E96E7A7FEF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57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5FB1F-F166-4FD9-90C5-03471C7456F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8A1BB-BDEB-4876-A6AF-D5AB0C03986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59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96B69-74AA-405A-9F57-C4BDCEFD301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2814-F4C8-4A64-A981-E3760419E36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255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1CDA4-BEC7-49A4-8B4D-BB6A9EE362A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D090C-0DC2-4684-8C2C-608EC4490E9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23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BD8AB-723B-423C-A443-D2B881C96F3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89A8-2459-4657-B0BF-7F602F4BE99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3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01652-DB09-4DDC-A5D2-C23E8F2D15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64F13-A3FE-460E-B1E8-339064EFF94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16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6E541-1ADC-4040-8DCC-BDF02E5D5DE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ACE28-AA33-4E8E-8864-0C8E60F6AEB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43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8B2C9-43D7-447C-8931-9A2232A2183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9D3A6-51F2-4E1D-832D-F7999DE64A7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63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D35E-C91D-4825-BD81-186A0F5D37B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9CC4-F360-45A9-92B9-4B4F77499DE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19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768C2-B6D1-46A1-B834-EE146514E45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7D46E-637A-43DA-A1B5-A2ABB8CA3A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61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BD9C5-B8FC-4B98-B0B7-6C6CA5832B0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30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B16BD-7DE3-4E48-BACD-97FB79A833C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5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72FE1-FA59-4439-A0FC-65832B79E6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1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423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2B89E-E6BA-4609-9B4B-A47F881014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9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3FFB8-2E85-44F5-BC1D-920B5DF486D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03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0E781-34BD-4CF2-8795-47C050D24BE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00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0E004-E5F6-4E1D-A3DF-5C2DD9F1A81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98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9DB64-414C-4C8D-8527-135BBF3C9DA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94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0464C-9235-4213-87FF-46C1D34E958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64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8DEF4-05D5-4FDC-AAF4-870B8326143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4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38531-AB65-4B2F-AF70-A16E9D40589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3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43125-A4E8-49AE-9E16-ACD561AE9D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4522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BCA8-758D-46A0-A305-FE086B927F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94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627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F0878-1D21-4399-B6F0-9AC00DADAC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758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1DE4B-6547-4F69-ABA4-113F0F28F3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662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40BAF-5555-4AD9-9497-3068C02465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8625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33CF0-6F6D-45DC-BA50-FEC9E4BCB4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129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57BEF-5325-44B3-BBA8-85057904B8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5733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BDF2-01C2-4F5B-818F-88605435DB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940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9BD2-5F9E-41FD-A0BF-CE573ABF0F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449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4B78-4BF5-4CBF-8D20-4EF6DCE6A8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707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60AB1-C11E-4537-893D-804D07BF68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69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2BE095-5270-4CA7-BC96-7BF9D0D42E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8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5638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0E1B0D-1C13-4DF1-8F5A-48FE1CF714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847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52393D-A2BD-456F-ABDB-F58B0CF13F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261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D5F427-F3BE-4DF4-8C6B-18C9E3C74F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817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9AF8C9-D9EF-453F-87E5-31815716C3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31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1FA75A-F138-4071-8AE7-0F6E171E5E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0680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EA0CFE-340E-4139-9FB8-4B6D045AB4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881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9A212C-9204-41D6-92D4-6F797C1763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4045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4D9BCC-644C-492D-8BF8-90C59F06F3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136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844AF0-E6F5-46EF-A1E4-2431E442C5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876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C0B88C-7BA1-40A2-A2E0-E5E19098D0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88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4827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6A663E-B71E-4B42-9269-8455C4AD65E6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592C0C-2BFF-40CD-8A84-B5DFD313C3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0989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114935-318E-44ED-AE2C-EA57BF140072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FBD0DF-8F94-422C-BEC4-19FC5FBCC5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2643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3A4021-9B63-4F6F-86E7-E90E9FFD3F98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D5B385-F29D-4E60-A051-479BE535A8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5781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4E29BA-AEFF-4A38-924F-C1307770FE2C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625B22-58B3-43E9-BC98-FC4A1FA866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294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87C859-C9E5-4D3D-A232-29CA4DBB17E0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7BA2B9-C010-4C38-8F8E-2466AC69F8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825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FE1F01-A930-43CD-AA7D-2CBE9609ACC5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75FAB5-1996-4E4C-BE7A-760944794A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7133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A8AC49-B962-4C23-97DE-2B9878853B28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65F7A9-6614-4E28-B633-EA79011E4D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272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F98F6A-C922-4510-A092-BB44A7D1EC9E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C247AF-4242-4E90-88B0-F322254734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703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E8FBD3-AF89-4941-892A-310F3B5DC566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A65455-5EBD-4FEE-9879-C8E43482A9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1769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3DBC44-408C-4BCA-A51F-103C3F5B1D5B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4AFC2B-0421-4998-B115-AAC35FFE4B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81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97474-1D6B-445A-8F25-4A3D8B22D709}" type="datetimeFigureOut">
              <a:rPr lang="pt-BR" smtClean="0"/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36E6A-D477-4093-876B-F118C00B8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6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AE65A-441E-4DDA-8253-099FFE3ACC1D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5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5759E3-B846-4F9D-B96D-08361998BA76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8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B36281-90F0-43A3-9DB3-1923E554391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BCAC2C-08D9-4EE5-95C5-A5EB190554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3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2150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C5980E6-3E04-41EB-A28D-FEE5020B311E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CD45E07-FAD2-4067-B5DB-D607C0E27B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71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24DB1-684D-4F30-ADFE-FD2C64ABF16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97DA-B0D2-4830-9673-69AB4F327A5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5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05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altLang="pt-B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059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ES" altLang="pt-B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8500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843014-D558-469F-B0E1-B55F7E64C257}" type="datetimeFigureOut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26/04/2017</a:t>
            </a:fld>
            <a:endParaRPr lang="es-ES">
              <a:cs typeface="Arial" charset="0"/>
            </a:endParaRPr>
          </a:p>
        </p:txBody>
      </p:sp>
      <p:sp>
        <p:nvSpPr>
          <p:cNvPr id="8500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cs typeface="Arial" charset="0"/>
            </a:endParaRPr>
          </a:p>
        </p:txBody>
      </p:sp>
      <p:sp>
        <p:nvSpPr>
          <p:cNvPr id="850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128AB0-EC6D-456E-B32A-0891A6E05888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cs typeface="Arial" charset="0"/>
            </a:endParaRPr>
          </a:p>
        </p:txBody>
      </p:sp>
      <p:sp>
        <p:nvSpPr>
          <p:cNvPr id="205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945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750F4AE-E6C9-401E-A69F-F0C52D6025C2}" type="datetimeFigureOut">
              <a:rPr lang="pt-BR">
                <a:cs typeface="Arial" charset="0"/>
              </a:rPr>
              <a:pPr>
                <a:defRPr/>
              </a:pPr>
              <a:t>26/04/2017</a:t>
            </a:fld>
            <a:endParaRPr lang="pt-BR">
              <a:cs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cs typeface="Arial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59F3E02-F71D-48D2-9FBD-EF5374331725}" type="slidenum">
              <a:rPr lang="pt-BR">
                <a:cs typeface="Arial" charset="0"/>
              </a:rPr>
              <a:pPr>
                <a:defRPr/>
              </a:pPr>
              <a:t>‹nº›</a:t>
            </a:fld>
            <a:endParaRPr lang="pt-B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88465-34C2-4BFF-AF91-F00B4B784227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1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3A5BAD-DD9F-43C1-99A2-0B1F8C990D03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7D7B1-BDC8-4410-86C8-DEAE806D8B98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7D7B1-BDC8-4410-86C8-DEAE806D8B98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9D1B2E-F272-4166-92C4-9B0ECBECA5D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D087B7-D638-42AD-B934-E911109979C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AD7A2D-29E9-4C5D-BD07-0BFA443D9AD8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4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E4A963-514F-4EEE-A65E-B0D79579737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9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93741-CF7D-40AC-92A2-6631527817A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39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1433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75CF87-0466-4D73-89E2-18B89EAB157B}" type="datetimeFigureOut">
              <a:rPr lang="pt-BR"/>
              <a:pPr>
                <a:defRPr/>
              </a:pPr>
              <a:t>26/04/2017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55B4887-1335-42A4-9D9B-734025BC40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84976" cy="864097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Movimentos Sociais, Consciência Politica e o Brasil em Transformação 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2088232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Prof. Salvador A. M. Sandoval  PUC-SP</a:t>
            </a:r>
          </a:p>
          <a:p>
            <a:r>
              <a:rPr lang="pt-BR" sz="2800" b="1" dirty="0" smtClean="0">
                <a:solidFill>
                  <a:srgbClr val="0070C0"/>
                </a:solidFill>
              </a:rPr>
              <a:t>Fórum Sindical e Educacional:  SINESP 2017</a:t>
            </a:r>
            <a:endParaRPr lang="pt-BR" sz="2800" b="1" dirty="0">
              <a:solidFill>
                <a:srgbClr val="0070C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616530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“Democracia é (como) um Lago”  Charles </a:t>
            </a:r>
            <a:r>
              <a:rPr lang="pt-BR" sz="3200" b="1" dirty="0" err="1" smtClean="0"/>
              <a:t>Tilly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5177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73" y="260350"/>
            <a:ext cx="84963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-1404938" y="24209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1403350" y="2276475"/>
            <a:ext cx="2089150" cy="369888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FF0000"/>
                </a:solidFill>
                <a:cs typeface="Arial" charset="0"/>
              </a:rPr>
              <a:t>CONJUNTURAS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08175" y="3716338"/>
            <a:ext cx="1800225" cy="369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7030A0"/>
                </a:solidFill>
                <a:cs typeface="Arial" charset="0"/>
              </a:rPr>
              <a:t>CONTEXTOS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87675" y="5373688"/>
            <a:ext cx="1584325" cy="36830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2060"/>
                </a:solidFill>
                <a:cs typeface="Arial" charset="0"/>
              </a:rPr>
              <a:t>SITUAÇÕES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850" y="0"/>
            <a:ext cx="84963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sz="2800" b="1" dirty="0" smtClean="0">
              <a:solidFill>
                <a:srgbClr val="000000"/>
              </a:solidFill>
              <a:cs typeface="Arial" charset="0"/>
            </a:endParaRPr>
          </a:p>
          <a:p>
            <a:pPr algn="ctr">
              <a:defRPr/>
            </a:pPr>
            <a:r>
              <a:rPr lang="pt-BR" sz="2800" b="1" dirty="0" smtClean="0">
                <a:solidFill>
                  <a:srgbClr val="000000"/>
                </a:solidFill>
                <a:cs typeface="Arial" charset="0"/>
              </a:rPr>
              <a:t>Níveis </a:t>
            </a:r>
            <a:r>
              <a:rPr lang="pt-BR" sz="2800" b="1" dirty="0" smtClean="0">
                <a:solidFill>
                  <a:srgbClr val="000000"/>
                </a:solidFill>
                <a:cs typeface="Arial" charset="0"/>
              </a:rPr>
              <a:t>da </a:t>
            </a:r>
            <a:r>
              <a:rPr lang="pt-BR" sz="2800" b="1" dirty="0" smtClean="0">
                <a:solidFill>
                  <a:srgbClr val="000000"/>
                </a:solidFill>
                <a:cs typeface="Arial" charset="0"/>
              </a:rPr>
              <a:t>Dinâmica </a:t>
            </a:r>
            <a:r>
              <a:rPr lang="pt-BR" sz="2800" b="1" dirty="0">
                <a:solidFill>
                  <a:srgbClr val="000000"/>
                </a:solidFill>
                <a:cs typeface="Arial" charset="0"/>
              </a:rPr>
              <a:t>dos Movimentos </a:t>
            </a:r>
            <a:r>
              <a:rPr lang="pt-BR" sz="2800" b="1" dirty="0" smtClean="0">
                <a:solidFill>
                  <a:srgbClr val="000000"/>
                </a:solidFill>
                <a:cs typeface="Arial" charset="0"/>
              </a:rPr>
              <a:t>Sociais e seu Impacto na Conscientização</a:t>
            </a:r>
            <a:endParaRPr lang="pt-BR" sz="2800" b="1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>
            <a:off x="6948264" y="2276475"/>
            <a:ext cx="0" cy="2304653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5436096" y="3573016"/>
            <a:ext cx="0" cy="1008112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>
            <a:off x="3650529" y="3573016"/>
            <a:ext cx="944994" cy="881608"/>
          </a:xfrm>
          <a:prstGeom prst="straightConnector1">
            <a:avLst/>
          </a:prstGeom>
          <a:ln w="63500">
            <a:solidFill>
              <a:srgbClr val="C0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476672"/>
            <a:ext cx="8407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 smtClean="0">
                <a:solidFill>
                  <a:prstClr val="black"/>
                </a:solidFill>
                <a:cs typeface="Arial" charset="0"/>
              </a:rPr>
              <a:t>Consciência, Legitimidade e</a:t>
            </a:r>
          </a:p>
          <a:p>
            <a:pPr algn="ctr">
              <a:defRPr/>
            </a:pPr>
            <a:r>
              <a:rPr lang="pt-BR" sz="3600" b="1" dirty="0" smtClean="0">
                <a:solidFill>
                  <a:prstClr val="black"/>
                </a:solidFill>
                <a:cs typeface="Arial" charset="0"/>
              </a:rPr>
              <a:t>Participação Politica</a:t>
            </a:r>
            <a:endParaRPr lang="pt-BR" sz="3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39975" y="2171700"/>
            <a:ext cx="4502150" cy="523875"/>
          </a:xfrm>
          <a:prstGeom prst="rect">
            <a:avLst/>
          </a:prstGeom>
          <a:solidFill>
            <a:srgbClr val="FFFF00"/>
          </a:solidFill>
          <a:ln w="508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prstClr val="black"/>
                </a:solidFill>
                <a:cs typeface="Arial" charset="0"/>
              </a:rPr>
              <a:t>Sentimento de Legitimidade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16013" y="4076700"/>
            <a:ext cx="424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C00000"/>
                </a:solidFill>
                <a:cs typeface="Arial" charset="0"/>
              </a:rPr>
              <a:t>Autoridades </a:t>
            </a:r>
            <a:r>
              <a:rPr lang="pt-BR" sz="2800" b="1" dirty="0" smtClean="0">
                <a:solidFill>
                  <a:srgbClr val="C00000"/>
                </a:solidFill>
                <a:cs typeface="Arial" charset="0"/>
              </a:rPr>
              <a:t>Institucionais </a:t>
            </a:r>
            <a:r>
              <a:rPr lang="pt-BR" sz="2800" b="1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pt-BR" sz="28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419475" y="2997200"/>
            <a:ext cx="45370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2060"/>
                </a:solidFill>
                <a:cs typeface="Arial" charset="0"/>
              </a:rPr>
              <a:t>Procedimentos Institucionais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76375" y="5661025"/>
            <a:ext cx="66960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black"/>
                </a:solidFill>
                <a:cs typeface="Arial" charset="0"/>
              </a:rPr>
              <a:t>Sentimento de Confiança </a:t>
            </a:r>
            <a:r>
              <a:rPr lang="pt-BR" sz="2800" b="1" dirty="0" smtClean="0">
                <a:solidFill>
                  <a:prstClr val="black"/>
                </a:solidFill>
                <a:cs typeface="Arial" charset="0"/>
              </a:rPr>
              <a:t>e Credibilidade dos Cidadãos nas Instituições</a:t>
            </a:r>
            <a:endParaRPr lang="pt-BR" sz="2800" b="1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6084888" y="3519488"/>
            <a:ext cx="0" cy="2128837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56100"/>
            <a:ext cx="549275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ector de seta reta 12"/>
          <p:cNvCxnSpPr/>
          <p:nvPr/>
        </p:nvCxnSpPr>
        <p:spPr>
          <a:xfrm flipV="1">
            <a:off x="3300413" y="3532188"/>
            <a:ext cx="635000" cy="544512"/>
          </a:xfrm>
          <a:prstGeom prst="straightConnector1">
            <a:avLst/>
          </a:prstGeom>
          <a:ln w="635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 15"/>
          <p:cNvSpPr/>
          <p:nvPr/>
        </p:nvSpPr>
        <p:spPr>
          <a:xfrm>
            <a:off x="900113" y="2490788"/>
            <a:ext cx="2078037" cy="2706687"/>
          </a:xfrm>
          <a:custGeom>
            <a:avLst/>
            <a:gdLst>
              <a:gd name="connsiteX0" fmla="*/ 2078182 w 2078182"/>
              <a:gd name="connsiteY0" fmla="*/ 2663513 h 2706496"/>
              <a:gd name="connsiteX1" fmla="*/ 2008910 w 2078182"/>
              <a:gd name="connsiteY1" fmla="*/ 2691222 h 2706496"/>
              <a:gd name="connsiteX2" fmla="*/ 1537855 w 2078182"/>
              <a:gd name="connsiteY2" fmla="*/ 2691222 h 2706496"/>
              <a:gd name="connsiteX3" fmla="*/ 1454728 w 2078182"/>
              <a:gd name="connsiteY3" fmla="*/ 2677367 h 2706496"/>
              <a:gd name="connsiteX4" fmla="*/ 1163782 w 2078182"/>
              <a:gd name="connsiteY4" fmla="*/ 2663513 h 2706496"/>
              <a:gd name="connsiteX5" fmla="*/ 969819 w 2078182"/>
              <a:gd name="connsiteY5" fmla="*/ 2608095 h 2706496"/>
              <a:gd name="connsiteX6" fmla="*/ 928255 w 2078182"/>
              <a:gd name="connsiteY6" fmla="*/ 2594240 h 2706496"/>
              <a:gd name="connsiteX7" fmla="*/ 817419 w 2078182"/>
              <a:gd name="connsiteY7" fmla="*/ 2566531 h 2706496"/>
              <a:gd name="connsiteX8" fmla="*/ 734291 w 2078182"/>
              <a:gd name="connsiteY8" fmla="*/ 2538822 h 2706496"/>
              <a:gd name="connsiteX9" fmla="*/ 637310 w 2078182"/>
              <a:gd name="connsiteY9" fmla="*/ 2511113 h 2706496"/>
              <a:gd name="connsiteX10" fmla="*/ 568037 w 2078182"/>
              <a:gd name="connsiteY10" fmla="*/ 2483404 h 2706496"/>
              <a:gd name="connsiteX11" fmla="*/ 484910 w 2078182"/>
              <a:gd name="connsiteY11" fmla="*/ 2455695 h 2706496"/>
              <a:gd name="connsiteX12" fmla="*/ 415637 w 2078182"/>
              <a:gd name="connsiteY12" fmla="*/ 2400277 h 2706496"/>
              <a:gd name="connsiteX13" fmla="*/ 374073 w 2078182"/>
              <a:gd name="connsiteY13" fmla="*/ 2386422 h 2706496"/>
              <a:gd name="connsiteX14" fmla="*/ 304800 w 2078182"/>
              <a:gd name="connsiteY14" fmla="*/ 2331004 h 2706496"/>
              <a:gd name="connsiteX15" fmla="*/ 263237 w 2078182"/>
              <a:gd name="connsiteY15" fmla="*/ 2303295 h 2706496"/>
              <a:gd name="connsiteX16" fmla="*/ 249382 w 2078182"/>
              <a:gd name="connsiteY16" fmla="*/ 2261731 h 2706496"/>
              <a:gd name="connsiteX17" fmla="*/ 180110 w 2078182"/>
              <a:gd name="connsiteY17" fmla="*/ 2178604 h 2706496"/>
              <a:gd name="connsiteX18" fmla="*/ 166255 w 2078182"/>
              <a:gd name="connsiteY18" fmla="*/ 2137040 h 2706496"/>
              <a:gd name="connsiteX19" fmla="*/ 124691 w 2078182"/>
              <a:gd name="connsiteY19" fmla="*/ 2081622 h 2706496"/>
              <a:gd name="connsiteX20" fmla="*/ 96982 w 2078182"/>
              <a:gd name="connsiteY20" fmla="*/ 2040058 h 2706496"/>
              <a:gd name="connsiteX21" fmla="*/ 55419 w 2078182"/>
              <a:gd name="connsiteY21" fmla="*/ 1915367 h 2706496"/>
              <a:gd name="connsiteX22" fmla="*/ 41564 w 2078182"/>
              <a:gd name="connsiteY22" fmla="*/ 1873804 h 2706496"/>
              <a:gd name="connsiteX23" fmla="*/ 27710 w 2078182"/>
              <a:gd name="connsiteY23" fmla="*/ 1818386 h 2706496"/>
              <a:gd name="connsiteX24" fmla="*/ 13855 w 2078182"/>
              <a:gd name="connsiteY24" fmla="*/ 1776822 h 2706496"/>
              <a:gd name="connsiteX25" fmla="*/ 0 w 2078182"/>
              <a:gd name="connsiteY25" fmla="*/ 1707549 h 2706496"/>
              <a:gd name="connsiteX26" fmla="*/ 27710 w 2078182"/>
              <a:gd name="connsiteY26" fmla="*/ 1278058 h 2706496"/>
              <a:gd name="connsiteX27" fmla="*/ 69273 w 2078182"/>
              <a:gd name="connsiteY27" fmla="*/ 1194931 h 2706496"/>
              <a:gd name="connsiteX28" fmla="*/ 124691 w 2078182"/>
              <a:gd name="connsiteY28" fmla="*/ 1139513 h 2706496"/>
              <a:gd name="connsiteX29" fmla="*/ 193964 w 2078182"/>
              <a:gd name="connsiteY29" fmla="*/ 1070240 h 2706496"/>
              <a:gd name="connsiteX30" fmla="*/ 277091 w 2078182"/>
              <a:gd name="connsiteY30" fmla="*/ 973258 h 2706496"/>
              <a:gd name="connsiteX31" fmla="*/ 318655 w 2078182"/>
              <a:gd name="connsiteY31" fmla="*/ 959404 h 2706496"/>
              <a:gd name="connsiteX32" fmla="*/ 443346 w 2078182"/>
              <a:gd name="connsiteY32" fmla="*/ 820858 h 2706496"/>
              <a:gd name="connsiteX33" fmla="*/ 484910 w 2078182"/>
              <a:gd name="connsiteY33" fmla="*/ 793149 h 2706496"/>
              <a:gd name="connsiteX34" fmla="*/ 526473 w 2078182"/>
              <a:gd name="connsiteY34" fmla="*/ 751586 h 2706496"/>
              <a:gd name="connsiteX35" fmla="*/ 554182 w 2078182"/>
              <a:gd name="connsiteY35" fmla="*/ 710022 h 2706496"/>
              <a:gd name="connsiteX36" fmla="*/ 637310 w 2078182"/>
              <a:gd name="connsiteY36" fmla="*/ 654604 h 2706496"/>
              <a:gd name="connsiteX37" fmla="*/ 720437 w 2078182"/>
              <a:gd name="connsiteY37" fmla="*/ 599186 h 2706496"/>
              <a:gd name="connsiteX38" fmla="*/ 762000 w 2078182"/>
              <a:gd name="connsiteY38" fmla="*/ 571477 h 2706496"/>
              <a:gd name="connsiteX39" fmla="*/ 789710 w 2078182"/>
              <a:gd name="connsiteY39" fmla="*/ 543767 h 2706496"/>
              <a:gd name="connsiteX40" fmla="*/ 886691 w 2078182"/>
              <a:gd name="connsiteY40" fmla="*/ 419077 h 2706496"/>
              <a:gd name="connsiteX41" fmla="*/ 1066800 w 2078182"/>
              <a:gd name="connsiteY41" fmla="*/ 322095 h 2706496"/>
              <a:gd name="connsiteX42" fmla="*/ 1163782 w 2078182"/>
              <a:gd name="connsiteY42" fmla="*/ 238967 h 2706496"/>
              <a:gd name="connsiteX43" fmla="*/ 1205346 w 2078182"/>
              <a:gd name="connsiteY43" fmla="*/ 211258 h 2706496"/>
              <a:gd name="connsiteX44" fmla="*/ 1246910 w 2078182"/>
              <a:gd name="connsiteY44" fmla="*/ 197404 h 2706496"/>
              <a:gd name="connsiteX45" fmla="*/ 1288473 w 2078182"/>
              <a:gd name="connsiteY45" fmla="*/ 155840 h 2706496"/>
              <a:gd name="connsiteX46" fmla="*/ 1316182 w 2078182"/>
              <a:gd name="connsiteY46" fmla="*/ 114277 h 2706496"/>
              <a:gd name="connsiteX47" fmla="*/ 1357746 w 2078182"/>
              <a:gd name="connsiteY47" fmla="*/ 100422 h 2706496"/>
              <a:gd name="connsiteX48" fmla="*/ 1385455 w 2078182"/>
              <a:gd name="connsiteY48" fmla="*/ 45004 h 2706496"/>
              <a:gd name="connsiteX49" fmla="*/ 1413164 w 2078182"/>
              <a:gd name="connsiteY49" fmla="*/ 3440 h 2706496"/>
              <a:gd name="connsiteX50" fmla="*/ 1399310 w 2078182"/>
              <a:gd name="connsiteY50" fmla="*/ 86567 h 270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78182" h="2706496">
                <a:moveTo>
                  <a:pt x="2078182" y="2663513"/>
                </a:moveTo>
                <a:cubicBezTo>
                  <a:pt x="2055091" y="2672749"/>
                  <a:pt x="2033143" y="2685630"/>
                  <a:pt x="2008910" y="2691222"/>
                </a:cubicBezTo>
                <a:cubicBezTo>
                  <a:pt x="1869222" y="2723458"/>
                  <a:pt x="1643590" y="2695289"/>
                  <a:pt x="1537855" y="2691222"/>
                </a:cubicBezTo>
                <a:cubicBezTo>
                  <a:pt x="1510146" y="2686604"/>
                  <a:pt x="1482742" y="2679442"/>
                  <a:pt x="1454728" y="2677367"/>
                </a:cubicBezTo>
                <a:cubicBezTo>
                  <a:pt x="1357901" y="2670195"/>
                  <a:pt x="1260359" y="2673504"/>
                  <a:pt x="1163782" y="2663513"/>
                </a:cubicBezTo>
                <a:cubicBezTo>
                  <a:pt x="1113333" y="2658294"/>
                  <a:pt x="1021027" y="2625164"/>
                  <a:pt x="969819" y="2608095"/>
                </a:cubicBezTo>
                <a:cubicBezTo>
                  <a:pt x="955964" y="2603477"/>
                  <a:pt x="942423" y="2597782"/>
                  <a:pt x="928255" y="2594240"/>
                </a:cubicBezTo>
                <a:cubicBezTo>
                  <a:pt x="891310" y="2585004"/>
                  <a:pt x="853547" y="2578574"/>
                  <a:pt x="817419" y="2566531"/>
                </a:cubicBezTo>
                <a:cubicBezTo>
                  <a:pt x="789710" y="2557295"/>
                  <a:pt x="762375" y="2546846"/>
                  <a:pt x="734291" y="2538822"/>
                </a:cubicBezTo>
                <a:cubicBezTo>
                  <a:pt x="701964" y="2529586"/>
                  <a:pt x="669205" y="2521745"/>
                  <a:pt x="637310" y="2511113"/>
                </a:cubicBezTo>
                <a:cubicBezTo>
                  <a:pt x="613716" y="2503248"/>
                  <a:pt x="591409" y="2491903"/>
                  <a:pt x="568037" y="2483404"/>
                </a:cubicBezTo>
                <a:cubicBezTo>
                  <a:pt x="540588" y="2473422"/>
                  <a:pt x="484910" y="2455695"/>
                  <a:pt x="484910" y="2455695"/>
                </a:cubicBezTo>
                <a:cubicBezTo>
                  <a:pt x="459138" y="2429924"/>
                  <a:pt x="450590" y="2417754"/>
                  <a:pt x="415637" y="2400277"/>
                </a:cubicBezTo>
                <a:cubicBezTo>
                  <a:pt x="402575" y="2393746"/>
                  <a:pt x="387135" y="2392953"/>
                  <a:pt x="374073" y="2386422"/>
                </a:cubicBezTo>
                <a:cubicBezTo>
                  <a:pt x="317221" y="2357996"/>
                  <a:pt x="347752" y="2365365"/>
                  <a:pt x="304800" y="2331004"/>
                </a:cubicBezTo>
                <a:cubicBezTo>
                  <a:pt x="291798" y="2320602"/>
                  <a:pt x="277091" y="2312531"/>
                  <a:pt x="263237" y="2303295"/>
                </a:cubicBezTo>
                <a:cubicBezTo>
                  <a:pt x="258619" y="2289440"/>
                  <a:pt x="257483" y="2273882"/>
                  <a:pt x="249382" y="2261731"/>
                </a:cubicBezTo>
                <a:cubicBezTo>
                  <a:pt x="188102" y="2169810"/>
                  <a:pt x="225438" y="2269258"/>
                  <a:pt x="180110" y="2178604"/>
                </a:cubicBezTo>
                <a:cubicBezTo>
                  <a:pt x="173579" y="2165542"/>
                  <a:pt x="173501" y="2149720"/>
                  <a:pt x="166255" y="2137040"/>
                </a:cubicBezTo>
                <a:cubicBezTo>
                  <a:pt x="154799" y="2116992"/>
                  <a:pt x="138112" y="2100412"/>
                  <a:pt x="124691" y="2081622"/>
                </a:cubicBezTo>
                <a:cubicBezTo>
                  <a:pt x="115013" y="2068072"/>
                  <a:pt x="106218" y="2053913"/>
                  <a:pt x="96982" y="2040058"/>
                </a:cubicBezTo>
                <a:lnTo>
                  <a:pt x="55419" y="1915367"/>
                </a:lnTo>
                <a:cubicBezTo>
                  <a:pt x="50801" y="1901513"/>
                  <a:pt x="45106" y="1887972"/>
                  <a:pt x="41564" y="1873804"/>
                </a:cubicBezTo>
                <a:cubicBezTo>
                  <a:pt x="36946" y="1855331"/>
                  <a:pt x="32941" y="1836695"/>
                  <a:pt x="27710" y="1818386"/>
                </a:cubicBezTo>
                <a:cubicBezTo>
                  <a:pt x="23698" y="1804344"/>
                  <a:pt x="17397" y="1790990"/>
                  <a:pt x="13855" y="1776822"/>
                </a:cubicBezTo>
                <a:cubicBezTo>
                  <a:pt x="8144" y="1753977"/>
                  <a:pt x="4618" y="1730640"/>
                  <a:pt x="0" y="1707549"/>
                </a:cubicBezTo>
                <a:cubicBezTo>
                  <a:pt x="8410" y="1480498"/>
                  <a:pt x="-15470" y="1429187"/>
                  <a:pt x="27710" y="1278058"/>
                </a:cubicBezTo>
                <a:cubicBezTo>
                  <a:pt x="38246" y="1241181"/>
                  <a:pt x="43250" y="1225291"/>
                  <a:pt x="69273" y="1194931"/>
                </a:cubicBezTo>
                <a:cubicBezTo>
                  <a:pt x="86274" y="1175096"/>
                  <a:pt x="109016" y="1160412"/>
                  <a:pt x="124691" y="1139513"/>
                </a:cubicBezTo>
                <a:cubicBezTo>
                  <a:pt x="181758" y="1063423"/>
                  <a:pt x="116665" y="1096007"/>
                  <a:pt x="193964" y="1070240"/>
                </a:cubicBezTo>
                <a:cubicBezTo>
                  <a:pt x="213168" y="1044635"/>
                  <a:pt x="248149" y="992553"/>
                  <a:pt x="277091" y="973258"/>
                </a:cubicBezTo>
                <a:cubicBezTo>
                  <a:pt x="289242" y="965157"/>
                  <a:pt x="304800" y="964022"/>
                  <a:pt x="318655" y="959404"/>
                </a:cubicBezTo>
                <a:cubicBezTo>
                  <a:pt x="355879" y="903567"/>
                  <a:pt x="378092" y="864360"/>
                  <a:pt x="443346" y="820858"/>
                </a:cubicBezTo>
                <a:cubicBezTo>
                  <a:pt x="457201" y="811622"/>
                  <a:pt x="472118" y="803809"/>
                  <a:pt x="484910" y="793149"/>
                </a:cubicBezTo>
                <a:cubicBezTo>
                  <a:pt x="499962" y="780606"/>
                  <a:pt x="513930" y="766638"/>
                  <a:pt x="526473" y="751586"/>
                </a:cubicBezTo>
                <a:cubicBezTo>
                  <a:pt x="537133" y="738794"/>
                  <a:pt x="541651" y="720987"/>
                  <a:pt x="554182" y="710022"/>
                </a:cubicBezTo>
                <a:cubicBezTo>
                  <a:pt x="579245" y="688092"/>
                  <a:pt x="609601" y="673077"/>
                  <a:pt x="637310" y="654604"/>
                </a:cubicBezTo>
                <a:lnTo>
                  <a:pt x="720437" y="599186"/>
                </a:lnTo>
                <a:cubicBezTo>
                  <a:pt x="734291" y="589950"/>
                  <a:pt x="750226" y="583251"/>
                  <a:pt x="762000" y="571477"/>
                </a:cubicBezTo>
                <a:cubicBezTo>
                  <a:pt x="771237" y="562240"/>
                  <a:pt x="781438" y="553877"/>
                  <a:pt x="789710" y="543767"/>
                </a:cubicBezTo>
                <a:cubicBezTo>
                  <a:pt x="823053" y="503014"/>
                  <a:pt x="836738" y="435728"/>
                  <a:pt x="886691" y="419077"/>
                </a:cubicBezTo>
                <a:cubicBezTo>
                  <a:pt x="954770" y="396384"/>
                  <a:pt x="1006371" y="382522"/>
                  <a:pt x="1066800" y="322095"/>
                </a:cubicBezTo>
                <a:cubicBezTo>
                  <a:pt x="1108396" y="280500"/>
                  <a:pt x="1100211" y="286646"/>
                  <a:pt x="1163782" y="238967"/>
                </a:cubicBezTo>
                <a:cubicBezTo>
                  <a:pt x="1177103" y="228976"/>
                  <a:pt x="1190453" y="218704"/>
                  <a:pt x="1205346" y="211258"/>
                </a:cubicBezTo>
                <a:cubicBezTo>
                  <a:pt x="1218408" y="204727"/>
                  <a:pt x="1233055" y="202022"/>
                  <a:pt x="1246910" y="197404"/>
                </a:cubicBezTo>
                <a:cubicBezTo>
                  <a:pt x="1260764" y="183549"/>
                  <a:pt x="1275930" y="170892"/>
                  <a:pt x="1288473" y="155840"/>
                </a:cubicBezTo>
                <a:cubicBezTo>
                  <a:pt x="1299133" y="143048"/>
                  <a:pt x="1303180" y="124679"/>
                  <a:pt x="1316182" y="114277"/>
                </a:cubicBezTo>
                <a:cubicBezTo>
                  <a:pt x="1327586" y="105154"/>
                  <a:pt x="1343891" y="105040"/>
                  <a:pt x="1357746" y="100422"/>
                </a:cubicBezTo>
                <a:cubicBezTo>
                  <a:pt x="1366982" y="81949"/>
                  <a:pt x="1375208" y="62936"/>
                  <a:pt x="1385455" y="45004"/>
                </a:cubicBezTo>
                <a:cubicBezTo>
                  <a:pt x="1393716" y="30547"/>
                  <a:pt x="1407898" y="-12357"/>
                  <a:pt x="1413164" y="3440"/>
                </a:cubicBezTo>
                <a:cubicBezTo>
                  <a:pt x="1422048" y="30090"/>
                  <a:pt x="1399310" y="86567"/>
                  <a:pt x="1399310" y="86567"/>
                </a:cubicBezTo>
              </a:path>
            </a:pathLst>
          </a:custGeom>
          <a:noFill/>
          <a:ln w="5080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6137275" y="2236788"/>
            <a:ext cx="2174875" cy="2833687"/>
          </a:xfrm>
          <a:custGeom>
            <a:avLst/>
            <a:gdLst>
              <a:gd name="connsiteX0" fmla="*/ 0 w 2175163"/>
              <a:gd name="connsiteY0" fmla="*/ 2833716 h 2833716"/>
              <a:gd name="connsiteX1" fmla="*/ 235527 w 2175163"/>
              <a:gd name="connsiteY1" fmla="*/ 2819861 h 2833716"/>
              <a:gd name="connsiteX2" fmla="*/ 678872 w 2175163"/>
              <a:gd name="connsiteY2" fmla="*/ 2792152 h 2833716"/>
              <a:gd name="connsiteX3" fmla="*/ 858981 w 2175163"/>
              <a:gd name="connsiteY3" fmla="*/ 2764443 h 2833716"/>
              <a:gd name="connsiteX4" fmla="*/ 1039091 w 2175163"/>
              <a:gd name="connsiteY4" fmla="*/ 2722879 h 2833716"/>
              <a:gd name="connsiteX5" fmla="*/ 1163781 w 2175163"/>
              <a:gd name="connsiteY5" fmla="*/ 2681316 h 2833716"/>
              <a:gd name="connsiteX6" fmla="*/ 1246909 w 2175163"/>
              <a:gd name="connsiteY6" fmla="*/ 2653607 h 2833716"/>
              <a:gd name="connsiteX7" fmla="*/ 1316181 w 2175163"/>
              <a:gd name="connsiteY7" fmla="*/ 2598188 h 2833716"/>
              <a:gd name="connsiteX8" fmla="*/ 1357745 w 2175163"/>
              <a:gd name="connsiteY8" fmla="*/ 2584334 h 2833716"/>
              <a:gd name="connsiteX9" fmla="*/ 1440872 w 2175163"/>
              <a:gd name="connsiteY9" fmla="*/ 2528916 h 2833716"/>
              <a:gd name="connsiteX10" fmla="*/ 1482436 w 2175163"/>
              <a:gd name="connsiteY10" fmla="*/ 2487352 h 2833716"/>
              <a:gd name="connsiteX11" fmla="*/ 1579418 w 2175163"/>
              <a:gd name="connsiteY11" fmla="*/ 2418079 h 2833716"/>
              <a:gd name="connsiteX12" fmla="*/ 1607127 w 2175163"/>
              <a:gd name="connsiteY12" fmla="*/ 2376516 h 2833716"/>
              <a:gd name="connsiteX13" fmla="*/ 1648691 w 2175163"/>
              <a:gd name="connsiteY13" fmla="*/ 2348807 h 2833716"/>
              <a:gd name="connsiteX14" fmla="*/ 1662545 w 2175163"/>
              <a:gd name="connsiteY14" fmla="*/ 2307243 h 2833716"/>
              <a:gd name="connsiteX15" fmla="*/ 1731818 w 2175163"/>
              <a:gd name="connsiteY15" fmla="*/ 2237970 h 2833716"/>
              <a:gd name="connsiteX16" fmla="*/ 1759527 w 2175163"/>
              <a:gd name="connsiteY16" fmla="*/ 2196407 h 2833716"/>
              <a:gd name="connsiteX17" fmla="*/ 1870363 w 2175163"/>
              <a:gd name="connsiteY17" fmla="*/ 2044007 h 2833716"/>
              <a:gd name="connsiteX18" fmla="*/ 1898072 w 2175163"/>
              <a:gd name="connsiteY18" fmla="*/ 1988588 h 2833716"/>
              <a:gd name="connsiteX19" fmla="*/ 1953491 w 2175163"/>
              <a:gd name="connsiteY19" fmla="*/ 1919316 h 2833716"/>
              <a:gd name="connsiteX20" fmla="*/ 2008909 w 2175163"/>
              <a:gd name="connsiteY20" fmla="*/ 1808479 h 2833716"/>
              <a:gd name="connsiteX21" fmla="*/ 2036618 w 2175163"/>
              <a:gd name="connsiteY21" fmla="*/ 1753061 h 2833716"/>
              <a:gd name="connsiteX22" fmla="*/ 2078181 w 2175163"/>
              <a:gd name="connsiteY22" fmla="*/ 1697643 h 2833716"/>
              <a:gd name="connsiteX23" fmla="*/ 2092036 w 2175163"/>
              <a:gd name="connsiteY23" fmla="*/ 1628370 h 2833716"/>
              <a:gd name="connsiteX24" fmla="*/ 2119745 w 2175163"/>
              <a:gd name="connsiteY24" fmla="*/ 1586807 h 2833716"/>
              <a:gd name="connsiteX25" fmla="*/ 2133600 w 2175163"/>
              <a:gd name="connsiteY25" fmla="*/ 1503679 h 2833716"/>
              <a:gd name="connsiteX26" fmla="*/ 2147454 w 2175163"/>
              <a:gd name="connsiteY26" fmla="*/ 1462116 h 2833716"/>
              <a:gd name="connsiteX27" fmla="*/ 2161309 w 2175163"/>
              <a:gd name="connsiteY27" fmla="*/ 1212734 h 2833716"/>
              <a:gd name="connsiteX28" fmla="*/ 2175163 w 2175163"/>
              <a:gd name="connsiteY28" fmla="*/ 1046479 h 2833716"/>
              <a:gd name="connsiteX29" fmla="*/ 2161309 w 2175163"/>
              <a:gd name="connsiteY29" fmla="*/ 547716 h 2833716"/>
              <a:gd name="connsiteX30" fmla="*/ 2105891 w 2175163"/>
              <a:gd name="connsiteY30" fmla="*/ 326043 h 2833716"/>
              <a:gd name="connsiteX31" fmla="*/ 2092036 w 2175163"/>
              <a:gd name="connsiteY31" fmla="*/ 284479 h 2833716"/>
              <a:gd name="connsiteX32" fmla="*/ 2050472 w 2175163"/>
              <a:gd name="connsiteY32" fmla="*/ 242916 h 2833716"/>
              <a:gd name="connsiteX33" fmla="*/ 2022763 w 2175163"/>
              <a:gd name="connsiteY33" fmla="*/ 201352 h 2833716"/>
              <a:gd name="connsiteX34" fmla="*/ 1939636 w 2175163"/>
              <a:gd name="connsiteY34" fmla="*/ 132079 h 2833716"/>
              <a:gd name="connsiteX35" fmla="*/ 1884218 w 2175163"/>
              <a:gd name="connsiteY35" fmla="*/ 118225 h 2833716"/>
              <a:gd name="connsiteX36" fmla="*/ 1842654 w 2175163"/>
              <a:gd name="connsiteY36" fmla="*/ 104370 h 2833716"/>
              <a:gd name="connsiteX37" fmla="*/ 1690254 w 2175163"/>
              <a:gd name="connsiteY37" fmla="*/ 62807 h 2833716"/>
              <a:gd name="connsiteX38" fmla="*/ 1607127 w 2175163"/>
              <a:gd name="connsiteY38" fmla="*/ 48952 h 2833716"/>
              <a:gd name="connsiteX39" fmla="*/ 1551709 w 2175163"/>
              <a:gd name="connsiteY39" fmla="*/ 35097 h 2833716"/>
              <a:gd name="connsiteX40" fmla="*/ 1385454 w 2175163"/>
              <a:gd name="connsiteY40" fmla="*/ 21243 h 2833716"/>
              <a:gd name="connsiteX41" fmla="*/ 1052945 w 2175163"/>
              <a:gd name="connsiteY41" fmla="*/ 21243 h 2833716"/>
              <a:gd name="connsiteX42" fmla="*/ 969818 w 2175163"/>
              <a:gd name="connsiteY42" fmla="*/ 62807 h 2833716"/>
              <a:gd name="connsiteX43" fmla="*/ 942109 w 2175163"/>
              <a:gd name="connsiteY43" fmla="*/ 48952 h 283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75163" h="2833716">
                <a:moveTo>
                  <a:pt x="0" y="2833716"/>
                </a:moveTo>
                <a:lnTo>
                  <a:pt x="235527" y="2819861"/>
                </a:lnTo>
                <a:cubicBezTo>
                  <a:pt x="451962" y="2809039"/>
                  <a:pt x="505154" y="2815841"/>
                  <a:pt x="678872" y="2792152"/>
                </a:cubicBezTo>
                <a:cubicBezTo>
                  <a:pt x="739058" y="2783945"/>
                  <a:pt x="799418" y="2776356"/>
                  <a:pt x="858981" y="2764443"/>
                </a:cubicBezTo>
                <a:cubicBezTo>
                  <a:pt x="1301855" y="2675869"/>
                  <a:pt x="656362" y="2786669"/>
                  <a:pt x="1039091" y="2722879"/>
                </a:cubicBezTo>
                <a:cubicBezTo>
                  <a:pt x="1177988" y="2667320"/>
                  <a:pt x="1044464" y="2717110"/>
                  <a:pt x="1163781" y="2681316"/>
                </a:cubicBezTo>
                <a:cubicBezTo>
                  <a:pt x="1191757" y="2672923"/>
                  <a:pt x="1246909" y="2653607"/>
                  <a:pt x="1246909" y="2653607"/>
                </a:cubicBezTo>
                <a:cubicBezTo>
                  <a:pt x="1270000" y="2635134"/>
                  <a:pt x="1291105" y="2613861"/>
                  <a:pt x="1316181" y="2598188"/>
                </a:cubicBezTo>
                <a:cubicBezTo>
                  <a:pt x="1328565" y="2590448"/>
                  <a:pt x="1346341" y="2593457"/>
                  <a:pt x="1357745" y="2584334"/>
                </a:cubicBezTo>
                <a:cubicBezTo>
                  <a:pt x="1444726" y="2514750"/>
                  <a:pt x="1313599" y="2560733"/>
                  <a:pt x="1440872" y="2528916"/>
                </a:cubicBezTo>
                <a:cubicBezTo>
                  <a:pt x="1454727" y="2515061"/>
                  <a:pt x="1467560" y="2500103"/>
                  <a:pt x="1482436" y="2487352"/>
                </a:cubicBezTo>
                <a:cubicBezTo>
                  <a:pt x="1512513" y="2461571"/>
                  <a:pt x="1546521" y="2440010"/>
                  <a:pt x="1579418" y="2418079"/>
                </a:cubicBezTo>
                <a:cubicBezTo>
                  <a:pt x="1588654" y="2404225"/>
                  <a:pt x="1595353" y="2388290"/>
                  <a:pt x="1607127" y="2376516"/>
                </a:cubicBezTo>
                <a:cubicBezTo>
                  <a:pt x="1618901" y="2364742"/>
                  <a:pt x="1638289" y="2361809"/>
                  <a:pt x="1648691" y="2348807"/>
                </a:cubicBezTo>
                <a:cubicBezTo>
                  <a:pt x="1657814" y="2337403"/>
                  <a:pt x="1656014" y="2320305"/>
                  <a:pt x="1662545" y="2307243"/>
                </a:cubicBezTo>
                <a:cubicBezTo>
                  <a:pt x="1685636" y="2261061"/>
                  <a:pt x="1690254" y="2265679"/>
                  <a:pt x="1731818" y="2237970"/>
                </a:cubicBezTo>
                <a:cubicBezTo>
                  <a:pt x="1741054" y="2224116"/>
                  <a:pt x="1749733" y="2209873"/>
                  <a:pt x="1759527" y="2196407"/>
                </a:cubicBezTo>
                <a:cubicBezTo>
                  <a:pt x="1764378" y="2189737"/>
                  <a:pt x="1848861" y="2081635"/>
                  <a:pt x="1870363" y="2044007"/>
                </a:cubicBezTo>
                <a:cubicBezTo>
                  <a:pt x="1880610" y="2026075"/>
                  <a:pt x="1887825" y="2006520"/>
                  <a:pt x="1898072" y="1988588"/>
                </a:cubicBezTo>
                <a:cubicBezTo>
                  <a:pt x="1921375" y="1947808"/>
                  <a:pt x="1923148" y="1949658"/>
                  <a:pt x="1953491" y="1919316"/>
                </a:cubicBezTo>
                <a:lnTo>
                  <a:pt x="2008909" y="1808479"/>
                </a:lnTo>
                <a:cubicBezTo>
                  <a:pt x="2018145" y="1790006"/>
                  <a:pt x="2024226" y="1769584"/>
                  <a:pt x="2036618" y="1753061"/>
                </a:cubicBezTo>
                <a:lnTo>
                  <a:pt x="2078181" y="1697643"/>
                </a:lnTo>
                <a:cubicBezTo>
                  <a:pt x="2082799" y="1674552"/>
                  <a:pt x="2083768" y="1650419"/>
                  <a:pt x="2092036" y="1628370"/>
                </a:cubicBezTo>
                <a:cubicBezTo>
                  <a:pt x="2097883" y="1612779"/>
                  <a:pt x="2114479" y="1602603"/>
                  <a:pt x="2119745" y="1586807"/>
                </a:cubicBezTo>
                <a:cubicBezTo>
                  <a:pt x="2128628" y="1560157"/>
                  <a:pt x="2127506" y="1531102"/>
                  <a:pt x="2133600" y="1503679"/>
                </a:cubicBezTo>
                <a:cubicBezTo>
                  <a:pt x="2136768" y="1489423"/>
                  <a:pt x="2142836" y="1475970"/>
                  <a:pt x="2147454" y="1462116"/>
                </a:cubicBezTo>
                <a:cubicBezTo>
                  <a:pt x="2152072" y="1378989"/>
                  <a:pt x="2155771" y="1295805"/>
                  <a:pt x="2161309" y="1212734"/>
                </a:cubicBezTo>
                <a:cubicBezTo>
                  <a:pt x="2165008" y="1157247"/>
                  <a:pt x="2175163" y="1102089"/>
                  <a:pt x="2175163" y="1046479"/>
                </a:cubicBezTo>
                <a:cubicBezTo>
                  <a:pt x="2175163" y="880161"/>
                  <a:pt x="2172133" y="713682"/>
                  <a:pt x="2161309" y="547716"/>
                </a:cubicBezTo>
                <a:cubicBezTo>
                  <a:pt x="2155887" y="464575"/>
                  <a:pt x="2131119" y="401727"/>
                  <a:pt x="2105891" y="326043"/>
                </a:cubicBezTo>
                <a:cubicBezTo>
                  <a:pt x="2101273" y="312188"/>
                  <a:pt x="2102363" y="294806"/>
                  <a:pt x="2092036" y="284479"/>
                </a:cubicBezTo>
                <a:cubicBezTo>
                  <a:pt x="2078181" y="270625"/>
                  <a:pt x="2063015" y="257968"/>
                  <a:pt x="2050472" y="242916"/>
                </a:cubicBezTo>
                <a:cubicBezTo>
                  <a:pt x="2039812" y="230124"/>
                  <a:pt x="2033423" y="214144"/>
                  <a:pt x="2022763" y="201352"/>
                </a:cubicBezTo>
                <a:cubicBezTo>
                  <a:pt x="2004268" y="179158"/>
                  <a:pt x="1967892" y="144189"/>
                  <a:pt x="1939636" y="132079"/>
                </a:cubicBezTo>
                <a:cubicBezTo>
                  <a:pt x="1922134" y="124578"/>
                  <a:pt x="1902527" y="123456"/>
                  <a:pt x="1884218" y="118225"/>
                </a:cubicBezTo>
                <a:cubicBezTo>
                  <a:pt x="1870176" y="114213"/>
                  <a:pt x="1856642" y="108566"/>
                  <a:pt x="1842654" y="104370"/>
                </a:cubicBezTo>
                <a:cubicBezTo>
                  <a:pt x="1821543" y="98037"/>
                  <a:pt x="1724951" y="69746"/>
                  <a:pt x="1690254" y="62807"/>
                </a:cubicBezTo>
                <a:cubicBezTo>
                  <a:pt x="1662708" y="57298"/>
                  <a:pt x="1634673" y="54461"/>
                  <a:pt x="1607127" y="48952"/>
                </a:cubicBezTo>
                <a:cubicBezTo>
                  <a:pt x="1588456" y="45218"/>
                  <a:pt x="1570603" y="37459"/>
                  <a:pt x="1551709" y="35097"/>
                </a:cubicBezTo>
                <a:cubicBezTo>
                  <a:pt x="1496528" y="28199"/>
                  <a:pt x="1440872" y="25861"/>
                  <a:pt x="1385454" y="21243"/>
                </a:cubicBezTo>
                <a:cubicBezTo>
                  <a:pt x="1249150" y="-6018"/>
                  <a:pt x="1268317" y="-8126"/>
                  <a:pt x="1052945" y="21243"/>
                </a:cubicBezTo>
                <a:cubicBezTo>
                  <a:pt x="950219" y="35251"/>
                  <a:pt x="1070163" y="62807"/>
                  <a:pt x="969818" y="62807"/>
                </a:cubicBezTo>
                <a:cubicBezTo>
                  <a:pt x="959491" y="62807"/>
                  <a:pt x="951345" y="53570"/>
                  <a:pt x="942109" y="48952"/>
                </a:cubicBezTo>
              </a:path>
            </a:pathLst>
          </a:custGeom>
          <a:noFill/>
          <a:ln w="5397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 flipV="1">
            <a:off x="2339975" y="2708275"/>
            <a:ext cx="403225" cy="136842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5148263" y="2708275"/>
            <a:ext cx="0" cy="43338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Conector de seta reta 3080"/>
          <p:cNvCxnSpPr/>
          <p:nvPr/>
        </p:nvCxnSpPr>
        <p:spPr>
          <a:xfrm flipH="1" flipV="1">
            <a:off x="1619250" y="3259138"/>
            <a:ext cx="720725" cy="273050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6" name="Conector de seta reta 3085"/>
          <p:cNvCxnSpPr/>
          <p:nvPr/>
        </p:nvCxnSpPr>
        <p:spPr>
          <a:xfrm>
            <a:off x="5364163" y="2897188"/>
            <a:ext cx="2808287" cy="26987"/>
          </a:xfrm>
          <a:prstGeom prst="straightConnector1">
            <a:avLst/>
          </a:prstGeom>
          <a:ln w="50800">
            <a:solidFill>
              <a:srgbClr val="0070C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2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u="sng" dirty="0" smtClean="0"/>
              <a:t>Processo de </a:t>
            </a:r>
            <a:r>
              <a:rPr lang="pt-BR" sz="3600" b="1" u="sng" dirty="0" err="1" smtClean="0"/>
              <a:t>Deslegitimação</a:t>
            </a:r>
            <a:r>
              <a:rPr lang="pt-BR" sz="3600" b="1" u="sng" dirty="0" smtClean="0"/>
              <a:t> </a:t>
            </a:r>
            <a:r>
              <a:rPr lang="pt-BR" sz="3600" b="1" u="sng" dirty="0" smtClean="0"/>
              <a:t>Institucional</a:t>
            </a:r>
            <a:endParaRPr lang="pt-BR" sz="3600" b="1" u="sng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27888" y="170080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05C2A"/>
                </a:solidFill>
              </a:rPr>
              <a:t>Crise de Credibilidade </a:t>
            </a:r>
            <a:r>
              <a:rPr lang="pt-BR" b="1" dirty="0" smtClean="0">
                <a:solidFill>
                  <a:srgbClr val="005C2A"/>
                </a:solidFill>
              </a:rPr>
              <a:t>nas Autoridades (políticos </a:t>
            </a:r>
            <a:r>
              <a:rPr lang="pt-BR" b="1" dirty="0" smtClean="0">
                <a:solidFill>
                  <a:srgbClr val="005C2A"/>
                </a:solidFill>
              </a:rPr>
              <a:t>e </a:t>
            </a:r>
            <a:r>
              <a:rPr lang="pt-BR" b="1" dirty="0" smtClean="0">
                <a:solidFill>
                  <a:srgbClr val="005C2A"/>
                </a:solidFill>
              </a:rPr>
              <a:t>servidores </a:t>
            </a:r>
            <a:r>
              <a:rPr lang="pt-BR" b="1" dirty="0">
                <a:solidFill>
                  <a:srgbClr val="005C2A"/>
                </a:solidFill>
              </a:rPr>
              <a:t>p</a:t>
            </a:r>
            <a:r>
              <a:rPr lang="pt-BR" b="1" dirty="0" smtClean="0">
                <a:solidFill>
                  <a:srgbClr val="005C2A"/>
                </a:solidFill>
              </a:rPr>
              <a:t>úblicos</a:t>
            </a:r>
            <a:r>
              <a:rPr lang="pt-BR" b="1" dirty="0">
                <a:solidFill>
                  <a:srgbClr val="005C2A"/>
                </a:solidFill>
              </a:rPr>
              <a:t>, Lideranças sindicais, etc</a:t>
            </a:r>
            <a:r>
              <a:rPr lang="pt-BR" b="1" dirty="0" smtClean="0">
                <a:solidFill>
                  <a:srgbClr val="005C2A"/>
                </a:solidFill>
              </a:rPr>
              <a:t>.) </a:t>
            </a:r>
            <a:r>
              <a:rPr lang="pt-BR" b="1" dirty="0" smtClean="0">
                <a:solidFill>
                  <a:srgbClr val="005C2A"/>
                </a:solidFill>
              </a:rPr>
              <a:t>por razões de atos de arbitrariedade, </a:t>
            </a:r>
            <a:r>
              <a:rPr lang="pt-BR" b="1" dirty="0" smtClean="0">
                <a:solidFill>
                  <a:srgbClr val="005C2A"/>
                </a:solidFill>
              </a:rPr>
              <a:t>negligencia</a:t>
            </a:r>
            <a:r>
              <a:rPr lang="pt-BR" b="1" dirty="0" smtClean="0">
                <a:solidFill>
                  <a:srgbClr val="005C2A"/>
                </a:solidFill>
              </a:rPr>
              <a:t>, </a:t>
            </a:r>
            <a:r>
              <a:rPr lang="pt-BR" b="1" dirty="0" smtClean="0">
                <a:solidFill>
                  <a:srgbClr val="005C2A"/>
                </a:solidFill>
              </a:rPr>
              <a:t>incompetência, favoritismo,  oportunismo, deslealdade ou </a:t>
            </a:r>
            <a:r>
              <a:rPr lang="pt-BR" b="1" dirty="0" smtClean="0">
                <a:solidFill>
                  <a:srgbClr val="005C2A"/>
                </a:solidFill>
              </a:rPr>
              <a:t>corrupção)</a:t>
            </a:r>
          </a:p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02060"/>
                </a:solidFill>
              </a:rPr>
              <a:t>Crise de Confiabilidade nos procedimentos institucionais </a:t>
            </a:r>
            <a:r>
              <a:rPr lang="pt-BR" b="1" dirty="0" smtClean="0">
                <a:solidFill>
                  <a:srgbClr val="002060"/>
                </a:solidFill>
              </a:rPr>
              <a:t>(não atender, não </a:t>
            </a:r>
            <a:r>
              <a:rPr lang="pt-BR" b="1" dirty="0" smtClean="0">
                <a:solidFill>
                  <a:srgbClr val="002060"/>
                </a:solidFill>
              </a:rPr>
              <a:t>fiscalizar, não remover, não punir e não corrigir)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7030A0"/>
                </a:solidFill>
              </a:rPr>
              <a:t>Crise de Legitimidade Institucional (demanda reformar </a:t>
            </a:r>
            <a:r>
              <a:rPr lang="pt-BR" b="1" dirty="0" smtClean="0">
                <a:solidFill>
                  <a:srgbClr val="7030A0"/>
                </a:solidFill>
              </a:rPr>
              <a:t>, mudar ou </a:t>
            </a:r>
            <a:r>
              <a:rPr lang="pt-BR" b="1" dirty="0" smtClean="0">
                <a:solidFill>
                  <a:srgbClr val="7030A0"/>
                </a:solidFill>
              </a:rPr>
              <a:t>eliminar as </a:t>
            </a:r>
            <a:r>
              <a:rPr lang="pt-BR" b="1" dirty="0" smtClean="0">
                <a:solidFill>
                  <a:srgbClr val="7030A0"/>
                </a:solidFill>
              </a:rPr>
              <a:t>lideranças ou as próprias instituições</a:t>
            </a:r>
            <a:r>
              <a:rPr lang="pt-BR" b="1" dirty="0" smtClean="0">
                <a:solidFill>
                  <a:srgbClr val="7030A0"/>
                </a:solidFill>
              </a:rPr>
              <a:t>)</a:t>
            </a:r>
            <a:endParaRPr lang="pt-BR" b="1" dirty="0">
              <a:solidFill>
                <a:srgbClr val="7030A0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>
            <a:off x="674409" y="2132856"/>
            <a:ext cx="0" cy="118420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5" y="3789040"/>
            <a:ext cx="549275" cy="12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10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075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42988" y="2276475"/>
            <a:ext cx="17922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Times New Roman"/>
                <a:cs typeface="Arial" charset="0"/>
              </a:rPr>
              <a:t>POLITIZADA</a:t>
            </a:r>
          </a:p>
        </p:txBody>
      </p:sp>
    </p:spTree>
    <p:extLst>
      <p:ext uri="{BB962C8B-B14F-4D97-AF65-F5344CB8AC3E}">
        <p14:creationId xmlns:p14="http://schemas.microsoft.com/office/powerpoint/2010/main" val="2682520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4248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6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graphicFrame>
        <p:nvGraphicFramePr>
          <p:cNvPr id="9219" name="Object 2"/>
          <p:cNvGraphicFramePr>
            <a:graphicFrameLocks noChangeAspect="1"/>
          </p:cNvGraphicFramePr>
          <p:nvPr/>
        </p:nvGraphicFramePr>
        <p:xfrm>
          <a:off x="250825" y="260350"/>
          <a:ext cx="8497888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8515350" imgH="6315075" progId="WPDraw30.Drawing">
                  <p:embed/>
                </p:oleObj>
              </mc:Choice>
              <mc:Fallback>
                <p:oleObj r:id="rId3" imgW="8515350" imgH="63150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8497888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021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"/>
            <a:ext cx="3203848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2.bp.blogspot.com/-LszIU4ADq-U/VKvfIG6KATI/AAAAAAAAAR0/QZFxEgiyKDI/s1600/charge-direita-esquerda-politica-corrupc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17"/>
            <a:ext cx="588110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3.bp.blogspot.com/-3Yq5tM7HAYI/V4a2_ygu7lI/AAAAAAAAH7U/X3Dz69-7MqENCExzyU5eD_CI8-bF7Hi4gCLcB/s1600/benet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4881"/>
            <a:ext cx="3168352" cy="23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76873"/>
            <a:ext cx="2736304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94634"/>
            <a:ext cx="3942606" cy="23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81128"/>
            <a:ext cx="2195735" cy="225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4633"/>
            <a:ext cx="3203848" cy="2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98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Reformas que alteram Direitos: as vezes lagos encolhem ou ate secam </a:t>
            </a:r>
            <a:endParaRPr lang="pt-BR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79574"/>
            <a:ext cx="4139952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4"/>
            <a:ext cx="5004048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79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854" y="260648"/>
            <a:ext cx="8928992" cy="1143000"/>
          </a:xfrm>
        </p:spPr>
        <p:txBody>
          <a:bodyPr>
            <a:noAutofit/>
          </a:bodyPr>
          <a:lstStyle/>
          <a:p>
            <a:r>
              <a:rPr lang="pt-BR" sz="3600" b="1" u="sng" dirty="0" smtClean="0"/>
              <a:t>Fator Unificador</a:t>
            </a:r>
            <a:r>
              <a:rPr lang="pt-BR" sz="3600" b="1" dirty="0" smtClean="0"/>
              <a:t>: Reformas de Austeridade Impactam as Classes Trabalhadoras e Medias</a:t>
            </a:r>
            <a:endParaRPr lang="pt-BR" sz="3600" b="1" dirty="0"/>
          </a:p>
        </p:txBody>
      </p:sp>
      <p:pic>
        <p:nvPicPr>
          <p:cNvPr id="62466" name="Picture 2" descr="http://www.emtempo.com.br/aet/wp-content/uploads/2016/12/elvis-2-625x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50" y="1605000"/>
            <a:ext cx="4585721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5000"/>
            <a:ext cx="4762500" cy="24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2" y="4005064"/>
            <a:ext cx="4791941" cy="282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387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u="sng" dirty="0" smtClean="0">
                <a:solidFill>
                  <a:srgbClr val="0070C0"/>
                </a:solidFill>
              </a:rPr>
              <a:t>Fator Divisor 1</a:t>
            </a:r>
            <a:r>
              <a:rPr lang="pt-BR" sz="3600" b="1" dirty="0" smtClean="0">
                <a:solidFill>
                  <a:srgbClr val="0070C0"/>
                </a:solidFill>
              </a:rPr>
              <a:t>: A Questão da Imoralidade Publica</a:t>
            </a:r>
            <a:endParaRPr lang="pt-BR" sz="3600" b="1" dirty="0">
              <a:solidFill>
                <a:srgbClr val="0070C0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5900"/>
            <a:ext cx="3744416" cy="503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91021"/>
            <a:ext cx="4824536" cy="52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4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ítulo 1"/>
          <p:cNvSpPr>
            <a:spLocks noGrp="1"/>
          </p:cNvSpPr>
          <p:nvPr>
            <p:ph type="title"/>
          </p:nvPr>
        </p:nvSpPr>
        <p:spPr>
          <a:xfrm>
            <a:off x="323528" y="0"/>
            <a:ext cx="8424936" cy="1196752"/>
          </a:xfrm>
        </p:spPr>
        <p:txBody>
          <a:bodyPr/>
          <a:lstStyle/>
          <a:p>
            <a:r>
              <a:rPr lang="pt-BR" altLang="pt-BR" sz="2800" b="1" dirty="0" smtClean="0"/>
              <a:t>As Crises Politicas que Abalam a Legitimidade Politica no Brasil</a:t>
            </a:r>
          </a:p>
        </p:txBody>
      </p:sp>
      <p:pic>
        <p:nvPicPr>
          <p:cNvPr id="3297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752"/>
            <a:ext cx="8642350" cy="53278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4499992" y="558924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flipH="1" flipV="1">
            <a:off x="3275856" y="4293096"/>
            <a:ext cx="936104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0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3"/>
            <a:ext cx="7632848" cy="59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de cantos arredondados 1"/>
          <p:cNvSpPr/>
          <p:nvPr/>
        </p:nvSpPr>
        <p:spPr>
          <a:xfrm>
            <a:off x="971600" y="1628800"/>
            <a:ext cx="6912768" cy="4680520"/>
          </a:xfrm>
          <a:prstGeom prst="round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436096" y="69269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Pressuposição de que há</a:t>
            </a:r>
          </a:p>
          <a:p>
            <a:pPr algn="ctr"/>
            <a:r>
              <a:rPr lang="pt-BR" sz="2400" b="1" dirty="0" smtClean="0">
                <a:solidFill>
                  <a:srgbClr val="0070C0"/>
                </a:solidFill>
              </a:rPr>
              <a:t>Moralidade Publica 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59632" y="692696"/>
            <a:ext cx="302433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Tipologia de </a:t>
            </a:r>
          </a:p>
          <a:p>
            <a:pPr algn="ctr"/>
            <a:r>
              <a:rPr lang="pt-BR" sz="2400" b="1" dirty="0" smtClean="0"/>
              <a:t>Ideologias Modernas</a:t>
            </a:r>
            <a:endParaRPr lang="pt-BR" sz="2400" b="1" dirty="0"/>
          </a:p>
        </p:txBody>
      </p:sp>
      <p:sp>
        <p:nvSpPr>
          <p:cNvPr id="5" name="Texto explicativo em elipse 4"/>
          <p:cNvSpPr/>
          <p:nvPr/>
        </p:nvSpPr>
        <p:spPr>
          <a:xfrm>
            <a:off x="5292080" y="484570"/>
            <a:ext cx="3528392" cy="1080120"/>
          </a:xfrm>
          <a:prstGeom prst="wedgeEllipseCallou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766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pt-BR" sz="3600" b="1" u="sng" dirty="0" smtClean="0">
                <a:solidFill>
                  <a:srgbClr val="0070C0"/>
                </a:solidFill>
              </a:rPr>
              <a:t>Fator Divisor 2</a:t>
            </a:r>
            <a:r>
              <a:rPr lang="pt-BR" sz="3600" b="1" dirty="0" smtClean="0">
                <a:solidFill>
                  <a:srgbClr val="0070C0"/>
                </a:solidFill>
              </a:rPr>
              <a:t>: Responsabilizar os Corruptos e Corruptores</a:t>
            </a:r>
            <a:endParaRPr lang="pt-BR" sz="3600" b="1" dirty="0">
              <a:solidFill>
                <a:srgbClr val="0070C0"/>
              </a:solidFill>
            </a:endParaRPr>
          </a:p>
        </p:txBody>
      </p:sp>
      <p:pic>
        <p:nvPicPr>
          <p:cNvPr id="20482" name="Picture 2" descr="https://andradetalis.files.wordpress.com/2012/04/char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2" y="1268760"/>
            <a:ext cx="84249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52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f.i.uol.com.br/fsp/images/121248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116632"/>
            <a:ext cx="8725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 smtClean="0">
                <a:solidFill>
                  <a:srgbClr val="0070C0"/>
                </a:solidFill>
              </a:rPr>
              <a:t>Fator Divisor 3</a:t>
            </a:r>
            <a:r>
              <a:rPr lang="pt-BR" sz="2800" b="1" dirty="0" smtClean="0">
                <a:solidFill>
                  <a:srgbClr val="0070C0"/>
                </a:solidFill>
              </a:rPr>
              <a:t>:  Generalização da </a:t>
            </a:r>
            <a:r>
              <a:rPr lang="pt-BR" sz="2800" b="1" dirty="0" err="1" smtClean="0">
                <a:solidFill>
                  <a:srgbClr val="0070C0"/>
                </a:solidFill>
              </a:rPr>
              <a:t>Deslegitimação</a:t>
            </a:r>
            <a:r>
              <a:rPr lang="pt-BR" sz="2800" b="1" dirty="0" smtClean="0">
                <a:solidFill>
                  <a:srgbClr val="0070C0"/>
                </a:solidFill>
              </a:rPr>
              <a:t> dos Atores Políticos Instituídos</a:t>
            </a:r>
            <a:endParaRPr lang="pt-B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9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municipiosbaianos.com.br/painel/noticias/imagens/fotos/a%20charge%20de%20dilma%20pedindo%20paz%20e%20democra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7"/>
            <a:ext cx="85689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95937" y="188640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</a:rPr>
              <a:t>O Que Divide os Brasileiros Hoje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49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355976" y="5373216"/>
            <a:ext cx="4330824" cy="1080120"/>
          </a:xfrm>
        </p:spPr>
        <p:txBody>
          <a:bodyPr/>
          <a:lstStyle/>
          <a:p>
            <a:r>
              <a:rPr lang="pt-BR" dirty="0" smtClean="0"/>
              <a:t>Obrigado  </a:t>
            </a:r>
            <a:endParaRPr lang="pt-BR" dirty="0"/>
          </a:p>
        </p:txBody>
      </p:sp>
      <p:pic>
        <p:nvPicPr>
          <p:cNvPr id="443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82"/>
            <a:ext cx="9144000" cy="52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57" y="5301207"/>
            <a:ext cx="1800200" cy="13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81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O que divide os Brasileiras que tem seus direitos ameaçados pela Crise?</a:t>
            </a:r>
            <a:endParaRPr lang="pt-BR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651"/>
            <a:ext cx="601216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5"/>
            <a:ext cx="3563888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rot="19585696">
            <a:off x="523028" y="2604169"/>
            <a:ext cx="351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</a:rPr>
              <a:t>Reformas da Austeridade 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9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760"/>
            <a:ext cx="8064500" cy="518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2327275" y="1925638"/>
            <a:ext cx="1720850" cy="1538287"/>
          </a:xfrm>
          <a:custGeom>
            <a:avLst/>
            <a:gdLst>
              <a:gd name="connsiteX0" fmla="*/ 124691 w 1720181"/>
              <a:gd name="connsiteY0" fmla="*/ 0 h 1537973"/>
              <a:gd name="connsiteX1" fmla="*/ 193963 w 1720181"/>
              <a:gd name="connsiteY1" fmla="*/ 41563 h 1537973"/>
              <a:gd name="connsiteX2" fmla="*/ 235527 w 1720181"/>
              <a:gd name="connsiteY2" fmla="*/ 55418 h 1537973"/>
              <a:gd name="connsiteX3" fmla="*/ 332509 w 1720181"/>
              <a:gd name="connsiteY3" fmla="*/ 124691 h 1537973"/>
              <a:gd name="connsiteX4" fmla="*/ 374072 w 1720181"/>
              <a:gd name="connsiteY4" fmla="*/ 152400 h 1537973"/>
              <a:gd name="connsiteX5" fmla="*/ 457200 w 1720181"/>
              <a:gd name="connsiteY5" fmla="*/ 180109 h 1537973"/>
              <a:gd name="connsiteX6" fmla="*/ 540327 w 1720181"/>
              <a:gd name="connsiteY6" fmla="*/ 221673 h 1537973"/>
              <a:gd name="connsiteX7" fmla="*/ 554181 w 1720181"/>
              <a:gd name="connsiteY7" fmla="*/ 263236 h 1537973"/>
              <a:gd name="connsiteX8" fmla="*/ 526472 w 1720181"/>
              <a:gd name="connsiteY8" fmla="*/ 374073 h 1537973"/>
              <a:gd name="connsiteX9" fmla="*/ 512618 w 1720181"/>
              <a:gd name="connsiteY9" fmla="*/ 415636 h 1537973"/>
              <a:gd name="connsiteX10" fmla="*/ 457200 w 1720181"/>
              <a:gd name="connsiteY10" fmla="*/ 498763 h 1537973"/>
              <a:gd name="connsiteX11" fmla="*/ 443345 w 1720181"/>
              <a:gd name="connsiteY11" fmla="*/ 540327 h 1537973"/>
              <a:gd name="connsiteX12" fmla="*/ 401781 w 1720181"/>
              <a:gd name="connsiteY12" fmla="*/ 623454 h 1537973"/>
              <a:gd name="connsiteX13" fmla="*/ 429491 w 1720181"/>
              <a:gd name="connsiteY13" fmla="*/ 651163 h 1537973"/>
              <a:gd name="connsiteX14" fmla="*/ 623454 w 1720181"/>
              <a:gd name="connsiteY14" fmla="*/ 692727 h 1537973"/>
              <a:gd name="connsiteX15" fmla="*/ 858981 w 1720181"/>
              <a:gd name="connsiteY15" fmla="*/ 665018 h 1537973"/>
              <a:gd name="connsiteX16" fmla="*/ 969818 w 1720181"/>
              <a:gd name="connsiteY16" fmla="*/ 609600 h 1537973"/>
              <a:gd name="connsiteX17" fmla="*/ 1066800 w 1720181"/>
              <a:gd name="connsiteY17" fmla="*/ 581891 h 1537973"/>
              <a:gd name="connsiteX18" fmla="*/ 1108363 w 1720181"/>
              <a:gd name="connsiteY18" fmla="*/ 595745 h 1537973"/>
              <a:gd name="connsiteX19" fmla="*/ 1136072 w 1720181"/>
              <a:gd name="connsiteY19" fmla="*/ 637309 h 1537973"/>
              <a:gd name="connsiteX20" fmla="*/ 1177636 w 1720181"/>
              <a:gd name="connsiteY20" fmla="*/ 678873 h 1537973"/>
              <a:gd name="connsiteX21" fmla="*/ 1191491 w 1720181"/>
              <a:gd name="connsiteY21" fmla="*/ 734291 h 1537973"/>
              <a:gd name="connsiteX22" fmla="*/ 1205345 w 1720181"/>
              <a:gd name="connsiteY22" fmla="*/ 775854 h 1537973"/>
              <a:gd name="connsiteX23" fmla="*/ 1191491 w 1720181"/>
              <a:gd name="connsiteY23" fmla="*/ 886691 h 1537973"/>
              <a:gd name="connsiteX24" fmla="*/ 1163781 w 1720181"/>
              <a:gd name="connsiteY24" fmla="*/ 914400 h 1537973"/>
              <a:gd name="connsiteX25" fmla="*/ 1136072 w 1720181"/>
              <a:gd name="connsiteY25" fmla="*/ 997527 h 1537973"/>
              <a:gd name="connsiteX26" fmla="*/ 1108363 w 1720181"/>
              <a:gd name="connsiteY26" fmla="*/ 1108363 h 1537973"/>
              <a:gd name="connsiteX27" fmla="*/ 1080654 w 1720181"/>
              <a:gd name="connsiteY27" fmla="*/ 1191491 h 1537973"/>
              <a:gd name="connsiteX28" fmla="*/ 1149927 w 1720181"/>
              <a:gd name="connsiteY28" fmla="*/ 1371600 h 1537973"/>
              <a:gd name="connsiteX29" fmla="*/ 1177636 w 1720181"/>
              <a:gd name="connsiteY29" fmla="*/ 1330036 h 1537973"/>
              <a:gd name="connsiteX30" fmla="*/ 1260763 w 1720181"/>
              <a:gd name="connsiteY30" fmla="*/ 1399309 h 1537973"/>
              <a:gd name="connsiteX31" fmla="*/ 1371600 w 1720181"/>
              <a:gd name="connsiteY31" fmla="*/ 1454727 h 1537973"/>
              <a:gd name="connsiteX32" fmla="*/ 1413163 w 1720181"/>
              <a:gd name="connsiteY32" fmla="*/ 1482436 h 1537973"/>
              <a:gd name="connsiteX33" fmla="*/ 1468581 w 1720181"/>
              <a:gd name="connsiteY33" fmla="*/ 1510145 h 1537973"/>
              <a:gd name="connsiteX34" fmla="*/ 1551709 w 1720181"/>
              <a:gd name="connsiteY34" fmla="*/ 1537854 h 1537973"/>
              <a:gd name="connsiteX35" fmla="*/ 1717963 w 1720181"/>
              <a:gd name="connsiteY35" fmla="*/ 1482436 h 1537973"/>
              <a:gd name="connsiteX36" fmla="*/ 1704109 w 1720181"/>
              <a:gd name="connsiteY36" fmla="*/ 1246909 h 1537973"/>
              <a:gd name="connsiteX37" fmla="*/ 1690254 w 1720181"/>
              <a:gd name="connsiteY37" fmla="*/ 1163782 h 1537973"/>
              <a:gd name="connsiteX38" fmla="*/ 1648691 w 1720181"/>
              <a:gd name="connsiteY38" fmla="*/ 1149927 h 1537973"/>
              <a:gd name="connsiteX39" fmla="*/ 1593272 w 1720181"/>
              <a:gd name="connsiteY39" fmla="*/ 1177636 h 1537973"/>
              <a:gd name="connsiteX40" fmla="*/ 1274618 w 1720181"/>
              <a:gd name="connsiteY40" fmla="*/ 1219200 h 1537973"/>
              <a:gd name="connsiteX41" fmla="*/ 1260763 w 1720181"/>
              <a:gd name="connsiteY41" fmla="*/ 1427018 h 1537973"/>
              <a:gd name="connsiteX42" fmla="*/ 1233054 w 1720181"/>
              <a:gd name="connsiteY42" fmla="*/ 1468582 h 1537973"/>
              <a:gd name="connsiteX43" fmla="*/ 1094509 w 1720181"/>
              <a:gd name="connsiteY43" fmla="*/ 1510145 h 1537973"/>
              <a:gd name="connsiteX44" fmla="*/ 789709 w 1720181"/>
              <a:gd name="connsiteY44" fmla="*/ 1496291 h 1537973"/>
              <a:gd name="connsiteX45" fmla="*/ 762000 w 1720181"/>
              <a:gd name="connsiteY45" fmla="*/ 1399309 h 1537973"/>
              <a:gd name="connsiteX46" fmla="*/ 803563 w 1720181"/>
              <a:gd name="connsiteY46" fmla="*/ 1316182 h 1537973"/>
              <a:gd name="connsiteX47" fmla="*/ 845127 w 1720181"/>
              <a:gd name="connsiteY47" fmla="*/ 1233054 h 1537973"/>
              <a:gd name="connsiteX48" fmla="*/ 900545 w 1720181"/>
              <a:gd name="connsiteY48" fmla="*/ 1163782 h 1537973"/>
              <a:gd name="connsiteX49" fmla="*/ 928254 w 1720181"/>
              <a:gd name="connsiteY49" fmla="*/ 1122218 h 1537973"/>
              <a:gd name="connsiteX50" fmla="*/ 969818 w 1720181"/>
              <a:gd name="connsiteY50" fmla="*/ 1108363 h 1537973"/>
              <a:gd name="connsiteX51" fmla="*/ 1011381 w 1720181"/>
              <a:gd name="connsiteY51" fmla="*/ 1080654 h 1537973"/>
              <a:gd name="connsiteX52" fmla="*/ 1094509 w 1720181"/>
              <a:gd name="connsiteY52" fmla="*/ 1052945 h 1537973"/>
              <a:gd name="connsiteX53" fmla="*/ 1136072 w 1720181"/>
              <a:gd name="connsiteY53" fmla="*/ 1039091 h 1537973"/>
              <a:gd name="connsiteX54" fmla="*/ 1219200 w 1720181"/>
              <a:gd name="connsiteY54" fmla="*/ 997527 h 1537973"/>
              <a:gd name="connsiteX55" fmla="*/ 1260763 w 1720181"/>
              <a:gd name="connsiteY55" fmla="*/ 969818 h 1537973"/>
              <a:gd name="connsiteX56" fmla="*/ 1330036 w 1720181"/>
              <a:gd name="connsiteY56" fmla="*/ 900545 h 1537973"/>
              <a:gd name="connsiteX57" fmla="*/ 1371600 w 1720181"/>
              <a:gd name="connsiteY57" fmla="*/ 817418 h 1537973"/>
              <a:gd name="connsiteX58" fmla="*/ 1357745 w 1720181"/>
              <a:gd name="connsiteY58" fmla="*/ 748145 h 1537973"/>
              <a:gd name="connsiteX59" fmla="*/ 1316181 w 1720181"/>
              <a:gd name="connsiteY59" fmla="*/ 734291 h 1537973"/>
              <a:gd name="connsiteX60" fmla="*/ 1205345 w 1720181"/>
              <a:gd name="connsiteY60" fmla="*/ 762000 h 1537973"/>
              <a:gd name="connsiteX61" fmla="*/ 1039091 w 1720181"/>
              <a:gd name="connsiteY61" fmla="*/ 775854 h 1537973"/>
              <a:gd name="connsiteX62" fmla="*/ 997527 w 1720181"/>
              <a:gd name="connsiteY62" fmla="*/ 789709 h 1537973"/>
              <a:gd name="connsiteX63" fmla="*/ 692727 w 1720181"/>
              <a:gd name="connsiteY63" fmla="*/ 817418 h 1537973"/>
              <a:gd name="connsiteX64" fmla="*/ 651163 w 1720181"/>
              <a:gd name="connsiteY64" fmla="*/ 858982 h 1537973"/>
              <a:gd name="connsiteX65" fmla="*/ 623454 w 1720181"/>
              <a:gd name="connsiteY65" fmla="*/ 955963 h 1537973"/>
              <a:gd name="connsiteX66" fmla="*/ 595745 w 1720181"/>
              <a:gd name="connsiteY66" fmla="*/ 983673 h 1537973"/>
              <a:gd name="connsiteX67" fmla="*/ 512618 w 1720181"/>
              <a:gd name="connsiteY67" fmla="*/ 1039091 h 1537973"/>
              <a:gd name="connsiteX68" fmla="*/ 471054 w 1720181"/>
              <a:gd name="connsiteY68" fmla="*/ 1066800 h 1537973"/>
              <a:gd name="connsiteX69" fmla="*/ 429491 w 1720181"/>
              <a:gd name="connsiteY69" fmla="*/ 1136073 h 1537973"/>
              <a:gd name="connsiteX70" fmla="*/ 346363 w 1720181"/>
              <a:gd name="connsiteY70" fmla="*/ 1163782 h 1537973"/>
              <a:gd name="connsiteX71" fmla="*/ 290945 w 1720181"/>
              <a:gd name="connsiteY71" fmla="*/ 1219200 h 1537973"/>
              <a:gd name="connsiteX72" fmla="*/ 263236 w 1720181"/>
              <a:gd name="connsiteY72" fmla="*/ 1260763 h 1537973"/>
              <a:gd name="connsiteX73" fmla="*/ 207818 w 1720181"/>
              <a:gd name="connsiteY73" fmla="*/ 1330036 h 1537973"/>
              <a:gd name="connsiteX74" fmla="*/ 166254 w 1720181"/>
              <a:gd name="connsiteY74" fmla="*/ 1316182 h 1537973"/>
              <a:gd name="connsiteX75" fmla="*/ 138545 w 1720181"/>
              <a:gd name="connsiteY75" fmla="*/ 1357745 h 1537973"/>
              <a:gd name="connsiteX76" fmla="*/ 110836 w 1720181"/>
              <a:gd name="connsiteY76" fmla="*/ 1274618 h 1537973"/>
              <a:gd name="connsiteX77" fmla="*/ 83127 w 1720181"/>
              <a:gd name="connsiteY77" fmla="*/ 1233054 h 1537973"/>
              <a:gd name="connsiteX78" fmla="*/ 55418 w 1720181"/>
              <a:gd name="connsiteY78" fmla="*/ 1052945 h 1537973"/>
              <a:gd name="connsiteX79" fmla="*/ 41563 w 1720181"/>
              <a:gd name="connsiteY79" fmla="*/ 803563 h 1537973"/>
              <a:gd name="connsiteX80" fmla="*/ 13854 w 1720181"/>
              <a:gd name="connsiteY80" fmla="*/ 720436 h 1537973"/>
              <a:gd name="connsiteX81" fmla="*/ 0 w 1720181"/>
              <a:gd name="connsiteY81" fmla="*/ 678873 h 1537973"/>
              <a:gd name="connsiteX82" fmla="*/ 13854 w 1720181"/>
              <a:gd name="connsiteY82" fmla="*/ 415636 h 1537973"/>
              <a:gd name="connsiteX83" fmla="*/ 27709 w 1720181"/>
              <a:gd name="connsiteY83" fmla="*/ 374073 h 1537973"/>
              <a:gd name="connsiteX84" fmla="*/ 27709 w 1720181"/>
              <a:gd name="connsiteY84" fmla="*/ 387927 h 153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720181" h="1537973">
                <a:moveTo>
                  <a:pt x="124691" y="0"/>
                </a:moveTo>
                <a:cubicBezTo>
                  <a:pt x="147782" y="13854"/>
                  <a:pt x="169878" y="29520"/>
                  <a:pt x="193963" y="41563"/>
                </a:cubicBezTo>
                <a:cubicBezTo>
                  <a:pt x="207025" y="48094"/>
                  <a:pt x="222465" y="48887"/>
                  <a:pt x="235527" y="55418"/>
                </a:cubicBezTo>
                <a:cubicBezTo>
                  <a:pt x="257298" y="66304"/>
                  <a:pt x="317861" y="114228"/>
                  <a:pt x="332509" y="124691"/>
                </a:cubicBezTo>
                <a:cubicBezTo>
                  <a:pt x="346058" y="134369"/>
                  <a:pt x="358856" y="145637"/>
                  <a:pt x="374072" y="152400"/>
                </a:cubicBezTo>
                <a:cubicBezTo>
                  <a:pt x="400763" y="164263"/>
                  <a:pt x="432897" y="163907"/>
                  <a:pt x="457200" y="180109"/>
                </a:cubicBezTo>
                <a:cubicBezTo>
                  <a:pt x="510914" y="215919"/>
                  <a:pt x="482967" y="202552"/>
                  <a:pt x="540327" y="221673"/>
                </a:cubicBezTo>
                <a:cubicBezTo>
                  <a:pt x="544945" y="235527"/>
                  <a:pt x="555503" y="248692"/>
                  <a:pt x="554181" y="263236"/>
                </a:cubicBezTo>
                <a:cubicBezTo>
                  <a:pt x="550733" y="301162"/>
                  <a:pt x="538515" y="337944"/>
                  <a:pt x="526472" y="374073"/>
                </a:cubicBezTo>
                <a:cubicBezTo>
                  <a:pt x="521854" y="387927"/>
                  <a:pt x="519710" y="402870"/>
                  <a:pt x="512618" y="415636"/>
                </a:cubicBezTo>
                <a:cubicBezTo>
                  <a:pt x="496445" y="444747"/>
                  <a:pt x="467731" y="467170"/>
                  <a:pt x="457200" y="498763"/>
                </a:cubicBezTo>
                <a:cubicBezTo>
                  <a:pt x="452582" y="512618"/>
                  <a:pt x="449876" y="527265"/>
                  <a:pt x="443345" y="540327"/>
                </a:cubicBezTo>
                <a:cubicBezTo>
                  <a:pt x="389629" y="647760"/>
                  <a:pt x="436607" y="518982"/>
                  <a:pt x="401781" y="623454"/>
                </a:cubicBezTo>
                <a:cubicBezTo>
                  <a:pt x="411018" y="632690"/>
                  <a:pt x="417363" y="646312"/>
                  <a:pt x="429491" y="651163"/>
                </a:cubicBezTo>
                <a:cubicBezTo>
                  <a:pt x="478815" y="670893"/>
                  <a:pt x="568239" y="683525"/>
                  <a:pt x="623454" y="692727"/>
                </a:cubicBezTo>
                <a:cubicBezTo>
                  <a:pt x="645968" y="690995"/>
                  <a:pt x="800987" y="689182"/>
                  <a:pt x="858981" y="665018"/>
                </a:cubicBezTo>
                <a:cubicBezTo>
                  <a:pt x="897110" y="649131"/>
                  <a:pt x="929745" y="619619"/>
                  <a:pt x="969818" y="609600"/>
                </a:cubicBezTo>
                <a:cubicBezTo>
                  <a:pt x="1039404" y="592203"/>
                  <a:pt x="1007172" y="601766"/>
                  <a:pt x="1066800" y="581891"/>
                </a:cubicBezTo>
                <a:cubicBezTo>
                  <a:pt x="1080654" y="586509"/>
                  <a:pt x="1096959" y="586622"/>
                  <a:pt x="1108363" y="595745"/>
                </a:cubicBezTo>
                <a:cubicBezTo>
                  <a:pt x="1121365" y="606147"/>
                  <a:pt x="1125412" y="624517"/>
                  <a:pt x="1136072" y="637309"/>
                </a:cubicBezTo>
                <a:cubicBezTo>
                  <a:pt x="1148615" y="652361"/>
                  <a:pt x="1163781" y="665018"/>
                  <a:pt x="1177636" y="678873"/>
                </a:cubicBezTo>
                <a:cubicBezTo>
                  <a:pt x="1182254" y="697346"/>
                  <a:pt x="1186260" y="715982"/>
                  <a:pt x="1191491" y="734291"/>
                </a:cubicBezTo>
                <a:cubicBezTo>
                  <a:pt x="1195503" y="748333"/>
                  <a:pt x="1205345" y="761250"/>
                  <a:pt x="1205345" y="775854"/>
                </a:cubicBezTo>
                <a:cubicBezTo>
                  <a:pt x="1205345" y="813087"/>
                  <a:pt x="1202190" y="851028"/>
                  <a:pt x="1191491" y="886691"/>
                </a:cubicBezTo>
                <a:cubicBezTo>
                  <a:pt x="1187738" y="899202"/>
                  <a:pt x="1173018" y="905164"/>
                  <a:pt x="1163781" y="914400"/>
                </a:cubicBezTo>
                <a:cubicBezTo>
                  <a:pt x="1154545" y="942109"/>
                  <a:pt x="1143156" y="969191"/>
                  <a:pt x="1136072" y="997527"/>
                </a:cubicBezTo>
                <a:cubicBezTo>
                  <a:pt x="1126836" y="1034472"/>
                  <a:pt x="1120406" y="1072235"/>
                  <a:pt x="1108363" y="1108363"/>
                </a:cubicBezTo>
                <a:lnTo>
                  <a:pt x="1080654" y="1191491"/>
                </a:lnTo>
                <a:cubicBezTo>
                  <a:pt x="1084424" y="1244272"/>
                  <a:pt x="1034986" y="1448227"/>
                  <a:pt x="1149927" y="1371600"/>
                </a:cubicBezTo>
                <a:cubicBezTo>
                  <a:pt x="1163782" y="1362364"/>
                  <a:pt x="1168400" y="1343891"/>
                  <a:pt x="1177636" y="1330036"/>
                </a:cubicBezTo>
                <a:cubicBezTo>
                  <a:pt x="1290076" y="1367517"/>
                  <a:pt x="1133009" y="1306398"/>
                  <a:pt x="1260763" y="1399309"/>
                </a:cubicBezTo>
                <a:cubicBezTo>
                  <a:pt x="1294169" y="1423604"/>
                  <a:pt x="1337231" y="1431814"/>
                  <a:pt x="1371600" y="1454727"/>
                </a:cubicBezTo>
                <a:cubicBezTo>
                  <a:pt x="1385454" y="1463963"/>
                  <a:pt x="1398706" y="1474175"/>
                  <a:pt x="1413163" y="1482436"/>
                </a:cubicBezTo>
                <a:cubicBezTo>
                  <a:pt x="1431095" y="1492683"/>
                  <a:pt x="1449405" y="1502475"/>
                  <a:pt x="1468581" y="1510145"/>
                </a:cubicBezTo>
                <a:cubicBezTo>
                  <a:pt x="1495700" y="1520993"/>
                  <a:pt x="1551709" y="1537854"/>
                  <a:pt x="1551709" y="1537854"/>
                </a:cubicBezTo>
                <a:cubicBezTo>
                  <a:pt x="1557695" y="1537189"/>
                  <a:pt x="1711569" y="1546378"/>
                  <a:pt x="1717963" y="1482436"/>
                </a:cubicBezTo>
                <a:cubicBezTo>
                  <a:pt x="1725788" y="1404182"/>
                  <a:pt x="1710922" y="1325258"/>
                  <a:pt x="1704109" y="1246909"/>
                </a:cubicBezTo>
                <a:cubicBezTo>
                  <a:pt x="1701675" y="1218923"/>
                  <a:pt x="1704191" y="1188172"/>
                  <a:pt x="1690254" y="1163782"/>
                </a:cubicBezTo>
                <a:cubicBezTo>
                  <a:pt x="1683009" y="1151102"/>
                  <a:pt x="1662545" y="1154545"/>
                  <a:pt x="1648691" y="1149927"/>
                </a:cubicBezTo>
                <a:cubicBezTo>
                  <a:pt x="1630218" y="1159163"/>
                  <a:pt x="1612448" y="1169966"/>
                  <a:pt x="1593272" y="1177636"/>
                </a:cubicBezTo>
                <a:cubicBezTo>
                  <a:pt x="1466357" y="1228402"/>
                  <a:pt x="1456314" y="1208512"/>
                  <a:pt x="1274618" y="1219200"/>
                </a:cubicBezTo>
                <a:cubicBezTo>
                  <a:pt x="1270000" y="1288473"/>
                  <a:pt x="1272177" y="1358536"/>
                  <a:pt x="1260763" y="1427018"/>
                </a:cubicBezTo>
                <a:cubicBezTo>
                  <a:pt x="1258026" y="1443443"/>
                  <a:pt x="1247174" y="1459757"/>
                  <a:pt x="1233054" y="1468582"/>
                </a:cubicBezTo>
                <a:cubicBezTo>
                  <a:pt x="1210565" y="1482637"/>
                  <a:pt x="1126955" y="1502034"/>
                  <a:pt x="1094509" y="1510145"/>
                </a:cubicBezTo>
                <a:cubicBezTo>
                  <a:pt x="992909" y="1505527"/>
                  <a:pt x="890689" y="1508408"/>
                  <a:pt x="789709" y="1496291"/>
                </a:cubicBezTo>
                <a:cubicBezTo>
                  <a:pt x="723375" y="1488331"/>
                  <a:pt x="752200" y="1438508"/>
                  <a:pt x="762000" y="1399309"/>
                </a:cubicBezTo>
                <a:cubicBezTo>
                  <a:pt x="779413" y="1329658"/>
                  <a:pt x="769699" y="1383909"/>
                  <a:pt x="803563" y="1316182"/>
                </a:cubicBezTo>
                <a:cubicBezTo>
                  <a:pt x="860926" y="1201457"/>
                  <a:pt x="765714" y="1352175"/>
                  <a:pt x="845127" y="1233054"/>
                </a:cubicBezTo>
                <a:cubicBezTo>
                  <a:pt x="872098" y="1152139"/>
                  <a:pt x="837878" y="1226449"/>
                  <a:pt x="900545" y="1163782"/>
                </a:cubicBezTo>
                <a:cubicBezTo>
                  <a:pt x="912319" y="1152008"/>
                  <a:pt x="915252" y="1132620"/>
                  <a:pt x="928254" y="1122218"/>
                </a:cubicBezTo>
                <a:cubicBezTo>
                  <a:pt x="939658" y="1113095"/>
                  <a:pt x="956756" y="1114894"/>
                  <a:pt x="969818" y="1108363"/>
                </a:cubicBezTo>
                <a:cubicBezTo>
                  <a:pt x="984711" y="1100916"/>
                  <a:pt x="996165" y="1087417"/>
                  <a:pt x="1011381" y="1080654"/>
                </a:cubicBezTo>
                <a:cubicBezTo>
                  <a:pt x="1038072" y="1068791"/>
                  <a:pt x="1066800" y="1062181"/>
                  <a:pt x="1094509" y="1052945"/>
                </a:cubicBezTo>
                <a:lnTo>
                  <a:pt x="1136072" y="1039091"/>
                </a:lnTo>
                <a:cubicBezTo>
                  <a:pt x="1255193" y="959678"/>
                  <a:pt x="1104475" y="1054890"/>
                  <a:pt x="1219200" y="997527"/>
                </a:cubicBezTo>
                <a:cubicBezTo>
                  <a:pt x="1234093" y="990080"/>
                  <a:pt x="1246909" y="979054"/>
                  <a:pt x="1260763" y="969818"/>
                </a:cubicBezTo>
                <a:cubicBezTo>
                  <a:pt x="1334651" y="858985"/>
                  <a:pt x="1237675" y="992905"/>
                  <a:pt x="1330036" y="900545"/>
                </a:cubicBezTo>
                <a:cubicBezTo>
                  <a:pt x="1356893" y="873688"/>
                  <a:pt x="1360332" y="851222"/>
                  <a:pt x="1371600" y="817418"/>
                </a:cubicBezTo>
                <a:cubicBezTo>
                  <a:pt x="1366982" y="794327"/>
                  <a:pt x="1370807" y="767738"/>
                  <a:pt x="1357745" y="748145"/>
                </a:cubicBezTo>
                <a:cubicBezTo>
                  <a:pt x="1349644" y="735994"/>
                  <a:pt x="1330785" y="734291"/>
                  <a:pt x="1316181" y="734291"/>
                </a:cubicBezTo>
                <a:cubicBezTo>
                  <a:pt x="1203409" y="734291"/>
                  <a:pt x="1287345" y="751067"/>
                  <a:pt x="1205345" y="762000"/>
                </a:cubicBezTo>
                <a:cubicBezTo>
                  <a:pt x="1150223" y="769350"/>
                  <a:pt x="1094509" y="771236"/>
                  <a:pt x="1039091" y="775854"/>
                </a:cubicBezTo>
                <a:cubicBezTo>
                  <a:pt x="1025236" y="780472"/>
                  <a:pt x="1012027" y="787969"/>
                  <a:pt x="997527" y="789709"/>
                </a:cubicBezTo>
                <a:cubicBezTo>
                  <a:pt x="896235" y="801864"/>
                  <a:pt x="692727" y="817418"/>
                  <a:pt x="692727" y="817418"/>
                </a:cubicBezTo>
                <a:cubicBezTo>
                  <a:pt x="678872" y="831273"/>
                  <a:pt x="662031" y="842679"/>
                  <a:pt x="651163" y="858982"/>
                </a:cubicBezTo>
                <a:cubicBezTo>
                  <a:pt x="637549" y="879402"/>
                  <a:pt x="632687" y="937498"/>
                  <a:pt x="623454" y="955963"/>
                </a:cubicBezTo>
                <a:cubicBezTo>
                  <a:pt x="617612" y="967646"/>
                  <a:pt x="606195" y="975836"/>
                  <a:pt x="595745" y="983673"/>
                </a:cubicBezTo>
                <a:cubicBezTo>
                  <a:pt x="569103" y="1003654"/>
                  <a:pt x="540327" y="1020618"/>
                  <a:pt x="512618" y="1039091"/>
                </a:cubicBezTo>
                <a:lnTo>
                  <a:pt x="471054" y="1066800"/>
                </a:lnTo>
                <a:cubicBezTo>
                  <a:pt x="461574" y="1095240"/>
                  <a:pt x="459919" y="1120859"/>
                  <a:pt x="429491" y="1136073"/>
                </a:cubicBezTo>
                <a:cubicBezTo>
                  <a:pt x="403366" y="1149135"/>
                  <a:pt x="346363" y="1163782"/>
                  <a:pt x="346363" y="1163782"/>
                </a:cubicBezTo>
                <a:cubicBezTo>
                  <a:pt x="316137" y="1254463"/>
                  <a:pt x="358118" y="1165462"/>
                  <a:pt x="290945" y="1219200"/>
                </a:cubicBezTo>
                <a:cubicBezTo>
                  <a:pt x="277943" y="1229602"/>
                  <a:pt x="273638" y="1247761"/>
                  <a:pt x="263236" y="1260763"/>
                </a:cubicBezTo>
                <a:cubicBezTo>
                  <a:pt x="184270" y="1359471"/>
                  <a:pt x="293102" y="1202111"/>
                  <a:pt x="207818" y="1330036"/>
                </a:cubicBezTo>
                <a:cubicBezTo>
                  <a:pt x="193963" y="1325418"/>
                  <a:pt x="179814" y="1310758"/>
                  <a:pt x="166254" y="1316182"/>
                </a:cubicBezTo>
                <a:cubicBezTo>
                  <a:pt x="150794" y="1322366"/>
                  <a:pt x="151866" y="1367736"/>
                  <a:pt x="138545" y="1357745"/>
                </a:cubicBezTo>
                <a:cubicBezTo>
                  <a:pt x="115179" y="1340220"/>
                  <a:pt x="127037" y="1298920"/>
                  <a:pt x="110836" y="1274618"/>
                </a:cubicBezTo>
                <a:lnTo>
                  <a:pt x="83127" y="1233054"/>
                </a:lnTo>
                <a:cubicBezTo>
                  <a:pt x="76878" y="1195561"/>
                  <a:pt x="58162" y="1087243"/>
                  <a:pt x="55418" y="1052945"/>
                </a:cubicBezTo>
                <a:cubicBezTo>
                  <a:pt x="48779" y="969955"/>
                  <a:pt x="51890" y="886176"/>
                  <a:pt x="41563" y="803563"/>
                </a:cubicBezTo>
                <a:cubicBezTo>
                  <a:pt x="37940" y="774581"/>
                  <a:pt x="23090" y="748145"/>
                  <a:pt x="13854" y="720436"/>
                </a:cubicBezTo>
                <a:lnTo>
                  <a:pt x="0" y="678873"/>
                </a:lnTo>
                <a:cubicBezTo>
                  <a:pt x="4618" y="591127"/>
                  <a:pt x="5899" y="503142"/>
                  <a:pt x="13854" y="415636"/>
                </a:cubicBezTo>
                <a:cubicBezTo>
                  <a:pt x="15176" y="401092"/>
                  <a:pt x="21178" y="387135"/>
                  <a:pt x="27709" y="374073"/>
                </a:cubicBezTo>
                <a:cubicBezTo>
                  <a:pt x="29774" y="369943"/>
                  <a:pt x="27709" y="383309"/>
                  <a:pt x="27709" y="387927"/>
                </a:cubicBezTo>
              </a:path>
            </a:pathLst>
          </a:custGeom>
          <a:noFill/>
          <a:ln w="47625"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5235575" y="2452688"/>
            <a:ext cx="1235075" cy="2298700"/>
          </a:xfrm>
          <a:custGeom>
            <a:avLst/>
            <a:gdLst>
              <a:gd name="connsiteX0" fmla="*/ 430310 w 1233874"/>
              <a:gd name="connsiteY0" fmla="*/ 13854 h 2299854"/>
              <a:gd name="connsiteX1" fmla="*/ 499583 w 1233874"/>
              <a:gd name="connsiteY1" fmla="*/ 0 h 2299854"/>
              <a:gd name="connsiteX2" fmla="*/ 596565 w 1233874"/>
              <a:gd name="connsiteY2" fmla="*/ 27709 h 2299854"/>
              <a:gd name="connsiteX3" fmla="*/ 679692 w 1233874"/>
              <a:gd name="connsiteY3" fmla="*/ 83127 h 2299854"/>
              <a:gd name="connsiteX4" fmla="*/ 568856 w 1233874"/>
              <a:gd name="connsiteY4" fmla="*/ 124690 h 2299854"/>
              <a:gd name="connsiteX5" fmla="*/ 471874 w 1233874"/>
              <a:gd name="connsiteY5" fmla="*/ 152400 h 2299854"/>
              <a:gd name="connsiteX6" fmla="*/ 388746 w 1233874"/>
              <a:gd name="connsiteY6" fmla="*/ 180109 h 2299854"/>
              <a:gd name="connsiteX7" fmla="*/ 361037 w 1233874"/>
              <a:gd name="connsiteY7" fmla="*/ 221672 h 2299854"/>
              <a:gd name="connsiteX8" fmla="*/ 416456 w 1233874"/>
              <a:gd name="connsiteY8" fmla="*/ 290945 h 2299854"/>
              <a:gd name="connsiteX9" fmla="*/ 458019 w 1233874"/>
              <a:gd name="connsiteY9" fmla="*/ 304800 h 2299854"/>
              <a:gd name="connsiteX10" fmla="*/ 499583 w 1233874"/>
              <a:gd name="connsiteY10" fmla="*/ 332509 h 2299854"/>
              <a:gd name="connsiteX11" fmla="*/ 610419 w 1233874"/>
              <a:gd name="connsiteY11" fmla="*/ 360218 h 2299854"/>
              <a:gd name="connsiteX12" fmla="*/ 776674 w 1233874"/>
              <a:gd name="connsiteY12" fmla="*/ 387927 h 2299854"/>
              <a:gd name="connsiteX13" fmla="*/ 915219 w 1233874"/>
              <a:gd name="connsiteY13" fmla="*/ 401781 h 2299854"/>
              <a:gd name="connsiteX14" fmla="*/ 929074 w 1233874"/>
              <a:gd name="connsiteY14" fmla="*/ 443345 h 2299854"/>
              <a:gd name="connsiteX15" fmla="*/ 804383 w 1233874"/>
              <a:gd name="connsiteY15" fmla="*/ 512618 h 2299854"/>
              <a:gd name="connsiteX16" fmla="*/ 762819 w 1233874"/>
              <a:gd name="connsiteY16" fmla="*/ 540327 h 2299854"/>
              <a:gd name="connsiteX17" fmla="*/ 305619 w 1233874"/>
              <a:gd name="connsiteY17" fmla="*/ 581890 h 2299854"/>
              <a:gd name="connsiteX18" fmla="*/ 277910 w 1233874"/>
              <a:gd name="connsiteY18" fmla="*/ 609600 h 2299854"/>
              <a:gd name="connsiteX19" fmla="*/ 236346 w 1233874"/>
              <a:gd name="connsiteY19" fmla="*/ 637309 h 2299854"/>
              <a:gd name="connsiteX20" fmla="*/ 250201 w 1233874"/>
              <a:gd name="connsiteY20" fmla="*/ 692727 h 2299854"/>
              <a:gd name="connsiteX21" fmla="*/ 333328 w 1233874"/>
              <a:gd name="connsiteY21" fmla="*/ 734290 h 2299854"/>
              <a:gd name="connsiteX22" fmla="*/ 361037 w 1233874"/>
              <a:gd name="connsiteY22" fmla="*/ 762000 h 2299854"/>
              <a:gd name="connsiteX23" fmla="*/ 721256 w 1233874"/>
              <a:gd name="connsiteY23" fmla="*/ 803563 h 2299854"/>
              <a:gd name="connsiteX24" fmla="*/ 873656 w 1233874"/>
              <a:gd name="connsiteY24" fmla="*/ 817418 h 2299854"/>
              <a:gd name="connsiteX25" fmla="*/ 956783 w 1233874"/>
              <a:gd name="connsiteY25" fmla="*/ 845127 h 2299854"/>
              <a:gd name="connsiteX26" fmla="*/ 998346 w 1233874"/>
              <a:gd name="connsiteY26" fmla="*/ 858981 h 2299854"/>
              <a:gd name="connsiteX27" fmla="*/ 1220019 w 1233874"/>
              <a:gd name="connsiteY27" fmla="*/ 817418 h 2299854"/>
              <a:gd name="connsiteX28" fmla="*/ 1233874 w 1233874"/>
              <a:gd name="connsiteY28" fmla="*/ 775854 h 2299854"/>
              <a:gd name="connsiteX29" fmla="*/ 1206165 w 1233874"/>
              <a:gd name="connsiteY29" fmla="*/ 734290 h 2299854"/>
              <a:gd name="connsiteX30" fmla="*/ 832092 w 1233874"/>
              <a:gd name="connsiteY30" fmla="*/ 720436 h 2299854"/>
              <a:gd name="connsiteX31" fmla="*/ 527292 w 1233874"/>
              <a:gd name="connsiteY31" fmla="*/ 706581 h 2299854"/>
              <a:gd name="connsiteX32" fmla="*/ 305619 w 1233874"/>
              <a:gd name="connsiteY32" fmla="*/ 678872 h 2299854"/>
              <a:gd name="connsiteX33" fmla="*/ 222492 w 1233874"/>
              <a:gd name="connsiteY33" fmla="*/ 692727 h 2299854"/>
              <a:gd name="connsiteX34" fmla="*/ 70092 w 1233874"/>
              <a:gd name="connsiteY34" fmla="*/ 734290 h 2299854"/>
              <a:gd name="connsiteX35" fmla="*/ 28528 w 1233874"/>
              <a:gd name="connsiteY35" fmla="*/ 748145 h 2299854"/>
              <a:gd name="connsiteX36" fmla="*/ 819 w 1233874"/>
              <a:gd name="connsiteY36" fmla="*/ 789709 h 2299854"/>
              <a:gd name="connsiteX37" fmla="*/ 14674 w 1233874"/>
              <a:gd name="connsiteY37" fmla="*/ 886690 h 2299854"/>
              <a:gd name="connsiteX38" fmla="*/ 42383 w 1233874"/>
              <a:gd name="connsiteY38" fmla="*/ 914400 h 2299854"/>
              <a:gd name="connsiteX39" fmla="*/ 153219 w 1233874"/>
              <a:gd name="connsiteY39" fmla="*/ 942109 h 2299854"/>
              <a:gd name="connsiteX40" fmla="*/ 194783 w 1233874"/>
              <a:gd name="connsiteY40" fmla="*/ 955963 h 2299854"/>
              <a:gd name="connsiteX41" fmla="*/ 277910 w 1233874"/>
              <a:gd name="connsiteY41" fmla="*/ 969818 h 2299854"/>
              <a:gd name="connsiteX42" fmla="*/ 333328 w 1233874"/>
              <a:gd name="connsiteY42" fmla="*/ 983672 h 2299854"/>
              <a:gd name="connsiteX43" fmla="*/ 374892 w 1233874"/>
              <a:gd name="connsiteY43" fmla="*/ 1011381 h 2299854"/>
              <a:gd name="connsiteX44" fmla="*/ 402601 w 1233874"/>
              <a:gd name="connsiteY44" fmla="*/ 1052945 h 2299854"/>
              <a:gd name="connsiteX45" fmla="*/ 444165 w 1233874"/>
              <a:gd name="connsiteY45" fmla="*/ 1066800 h 2299854"/>
              <a:gd name="connsiteX46" fmla="*/ 430310 w 1233874"/>
              <a:gd name="connsiteY46" fmla="*/ 1191490 h 2299854"/>
              <a:gd name="connsiteX47" fmla="*/ 416456 w 1233874"/>
              <a:gd name="connsiteY47" fmla="*/ 1233054 h 2299854"/>
              <a:gd name="connsiteX48" fmla="*/ 374892 w 1233874"/>
              <a:gd name="connsiteY48" fmla="*/ 1246909 h 2299854"/>
              <a:gd name="connsiteX49" fmla="*/ 361037 w 1233874"/>
              <a:gd name="connsiteY49" fmla="*/ 1288472 h 2299854"/>
              <a:gd name="connsiteX50" fmla="*/ 402601 w 1233874"/>
              <a:gd name="connsiteY50" fmla="*/ 1482436 h 2299854"/>
              <a:gd name="connsiteX51" fmla="*/ 444165 w 1233874"/>
              <a:gd name="connsiteY51" fmla="*/ 1510145 h 2299854"/>
              <a:gd name="connsiteX52" fmla="*/ 568856 w 1233874"/>
              <a:gd name="connsiteY52" fmla="*/ 1607127 h 2299854"/>
              <a:gd name="connsiteX53" fmla="*/ 651983 w 1233874"/>
              <a:gd name="connsiteY53" fmla="*/ 1634836 h 2299854"/>
              <a:gd name="connsiteX54" fmla="*/ 735110 w 1233874"/>
              <a:gd name="connsiteY54" fmla="*/ 1676400 h 2299854"/>
              <a:gd name="connsiteX55" fmla="*/ 818237 w 1233874"/>
              <a:gd name="connsiteY55" fmla="*/ 1745672 h 2299854"/>
              <a:gd name="connsiteX56" fmla="*/ 859801 w 1233874"/>
              <a:gd name="connsiteY56" fmla="*/ 1759527 h 2299854"/>
              <a:gd name="connsiteX57" fmla="*/ 942928 w 1233874"/>
              <a:gd name="connsiteY57" fmla="*/ 1801090 h 2299854"/>
              <a:gd name="connsiteX58" fmla="*/ 956783 w 1233874"/>
              <a:gd name="connsiteY58" fmla="*/ 1856509 h 2299854"/>
              <a:gd name="connsiteX59" fmla="*/ 984492 w 1233874"/>
              <a:gd name="connsiteY59" fmla="*/ 1939636 h 2299854"/>
              <a:gd name="connsiteX60" fmla="*/ 942928 w 1233874"/>
              <a:gd name="connsiteY60" fmla="*/ 2022763 h 2299854"/>
              <a:gd name="connsiteX61" fmla="*/ 929074 w 1233874"/>
              <a:gd name="connsiteY61" fmla="*/ 2064327 h 2299854"/>
              <a:gd name="connsiteX62" fmla="*/ 887510 w 1233874"/>
              <a:gd name="connsiteY62" fmla="*/ 2092036 h 2299854"/>
              <a:gd name="connsiteX63" fmla="*/ 873656 w 1233874"/>
              <a:gd name="connsiteY63" fmla="*/ 2133600 h 2299854"/>
              <a:gd name="connsiteX64" fmla="*/ 804383 w 1233874"/>
              <a:gd name="connsiteY64" fmla="*/ 2175163 h 2299854"/>
              <a:gd name="connsiteX65" fmla="*/ 762819 w 1233874"/>
              <a:gd name="connsiteY65" fmla="*/ 2202872 h 2299854"/>
              <a:gd name="connsiteX66" fmla="*/ 707401 w 1233874"/>
              <a:gd name="connsiteY66" fmla="*/ 2286000 h 2299854"/>
              <a:gd name="connsiteX67" fmla="*/ 693546 w 1233874"/>
              <a:gd name="connsiteY67" fmla="*/ 2299854 h 229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233874" h="2299854">
                <a:moveTo>
                  <a:pt x="430310" y="13854"/>
                </a:moveTo>
                <a:cubicBezTo>
                  <a:pt x="453401" y="9236"/>
                  <a:pt x="476035" y="0"/>
                  <a:pt x="499583" y="0"/>
                </a:cubicBezTo>
                <a:cubicBezTo>
                  <a:pt x="506760" y="0"/>
                  <a:pt x="584803" y="21175"/>
                  <a:pt x="596565" y="27709"/>
                </a:cubicBezTo>
                <a:cubicBezTo>
                  <a:pt x="625676" y="43882"/>
                  <a:pt x="679692" y="83127"/>
                  <a:pt x="679692" y="83127"/>
                </a:cubicBezTo>
                <a:cubicBezTo>
                  <a:pt x="585366" y="114567"/>
                  <a:pt x="701359" y="75001"/>
                  <a:pt x="568856" y="124690"/>
                </a:cubicBezTo>
                <a:cubicBezTo>
                  <a:pt x="506777" y="147970"/>
                  <a:pt x="544656" y="130565"/>
                  <a:pt x="471874" y="152400"/>
                </a:cubicBezTo>
                <a:cubicBezTo>
                  <a:pt x="443898" y="160793"/>
                  <a:pt x="388746" y="180109"/>
                  <a:pt x="388746" y="180109"/>
                </a:cubicBezTo>
                <a:cubicBezTo>
                  <a:pt x="379510" y="193963"/>
                  <a:pt x="361037" y="205021"/>
                  <a:pt x="361037" y="221672"/>
                </a:cubicBezTo>
                <a:cubicBezTo>
                  <a:pt x="361037" y="233001"/>
                  <a:pt x="404393" y="283707"/>
                  <a:pt x="416456" y="290945"/>
                </a:cubicBezTo>
                <a:cubicBezTo>
                  <a:pt x="428979" y="298459"/>
                  <a:pt x="444957" y="298269"/>
                  <a:pt x="458019" y="304800"/>
                </a:cubicBezTo>
                <a:cubicBezTo>
                  <a:pt x="472912" y="312247"/>
                  <a:pt x="483934" y="326819"/>
                  <a:pt x="499583" y="332509"/>
                </a:cubicBezTo>
                <a:cubicBezTo>
                  <a:pt x="535373" y="345523"/>
                  <a:pt x="573076" y="352750"/>
                  <a:pt x="610419" y="360218"/>
                </a:cubicBezTo>
                <a:cubicBezTo>
                  <a:pt x="685151" y="375164"/>
                  <a:pt x="693216" y="378108"/>
                  <a:pt x="776674" y="387927"/>
                </a:cubicBezTo>
                <a:cubicBezTo>
                  <a:pt x="822768" y="393350"/>
                  <a:pt x="869037" y="397163"/>
                  <a:pt x="915219" y="401781"/>
                </a:cubicBezTo>
                <a:cubicBezTo>
                  <a:pt x="919837" y="415636"/>
                  <a:pt x="937562" y="431461"/>
                  <a:pt x="929074" y="443345"/>
                </a:cubicBezTo>
                <a:cubicBezTo>
                  <a:pt x="880539" y="511294"/>
                  <a:pt x="857041" y="486289"/>
                  <a:pt x="804383" y="512618"/>
                </a:cubicBezTo>
                <a:cubicBezTo>
                  <a:pt x="789490" y="520065"/>
                  <a:pt x="778035" y="533564"/>
                  <a:pt x="762819" y="540327"/>
                </a:cubicBezTo>
                <a:cubicBezTo>
                  <a:pt x="616272" y="605459"/>
                  <a:pt x="474116" y="575650"/>
                  <a:pt x="305619" y="581890"/>
                </a:cubicBezTo>
                <a:cubicBezTo>
                  <a:pt x="296383" y="591127"/>
                  <a:pt x="288110" y="601440"/>
                  <a:pt x="277910" y="609600"/>
                </a:cubicBezTo>
                <a:cubicBezTo>
                  <a:pt x="264908" y="620002"/>
                  <a:pt x="241612" y="621512"/>
                  <a:pt x="236346" y="637309"/>
                </a:cubicBezTo>
                <a:cubicBezTo>
                  <a:pt x="230325" y="655373"/>
                  <a:pt x="239639" y="676884"/>
                  <a:pt x="250201" y="692727"/>
                </a:cubicBezTo>
                <a:cubicBezTo>
                  <a:pt x="265548" y="715748"/>
                  <a:pt x="309618" y="726387"/>
                  <a:pt x="333328" y="734290"/>
                </a:cubicBezTo>
                <a:cubicBezTo>
                  <a:pt x="342564" y="743527"/>
                  <a:pt x="349354" y="756158"/>
                  <a:pt x="361037" y="762000"/>
                </a:cubicBezTo>
                <a:cubicBezTo>
                  <a:pt x="469729" y="816347"/>
                  <a:pt x="611834" y="796504"/>
                  <a:pt x="721256" y="803563"/>
                </a:cubicBezTo>
                <a:cubicBezTo>
                  <a:pt x="772160" y="806847"/>
                  <a:pt x="822856" y="812800"/>
                  <a:pt x="873656" y="817418"/>
                </a:cubicBezTo>
                <a:lnTo>
                  <a:pt x="956783" y="845127"/>
                </a:lnTo>
                <a:lnTo>
                  <a:pt x="998346" y="858981"/>
                </a:lnTo>
                <a:cubicBezTo>
                  <a:pt x="1030225" y="856529"/>
                  <a:pt x="1173936" y="875022"/>
                  <a:pt x="1220019" y="817418"/>
                </a:cubicBezTo>
                <a:cubicBezTo>
                  <a:pt x="1229142" y="806014"/>
                  <a:pt x="1229256" y="789709"/>
                  <a:pt x="1233874" y="775854"/>
                </a:cubicBezTo>
                <a:cubicBezTo>
                  <a:pt x="1224638" y="761999"/>
                  <a:pt x="1222660" y="736565"/>
                  <a:pt x="1206165" y="734290"/>
                </a:cubicBezTo>
                <a:cubicBezTo>
                  <a:pt x="1082559" y="717241"/>
                  <a:pt x="956765" y="725525"/>
                  <a:pt x="832092" y="720436"/>
                </a:cubicBezTo>
                <a:lnTo>
                  <a:pt x="527292" y="706581"/>
                </a:lnTo>
                <a:cubicBezTo>
                  <a:pt x="484360" y="700448"/>
                  <a:pt x="340532" y="678872"/>
                  <a:pt x="305619" y="678872"/>
                </a:cubicBezTo>
                <a:cubicBezTo>
                  <a:pt x="277528" y="678872"/>
                  <a:pt x="250130" y="687702"/>
                  <a:pt x="222492" y="692727"/>
                </a:cubicBezTo>
                <a:cubicBezTo>
                  <a:pt x="136324" y="708394"/>
                  <a:pt x="160990" y="703990"/>
                  <a:pt x="70092" y="734290"/>
                </a:cubicBezTo>
                <a:lnTo>
                  <a:pt x="28528" y="748145"/>
                </a:lnTo>
                <a:cubicBezTo>
                  <a:pt x="19292" y="762000"/>
                  <a:pt x="2476" y="773140"/>
                  <a:pt x="819" y="789709"/>
                </a:cubicBezTo>
                <a:cubicBezTo>
                  <a:pt x="-2430" y="822202"/>
                  <a:pt x="4347" y="855711"/>
                  <a:pt x="14674" y="886690"/>
                </a:cubicBezTo>
                <a:cubicBezTo>
                  <a:pt x="18805" y="899082"/>
                  <a:pt x="31182" y="907679"/>
                  <a:pt x="42383" y="914400"/>
                </a:cubicBezTo>
                <a:cubicBezTo>
                  <a:pt x="65001" y="927971"/>
                  <a:pt x="136198" y="937854"/>
                  <a:pt x="153219" y="942109"/>
                </a:cubicBezTo>
                <a:cubicBezTo>
                  <a:pt x="167387" y="945651"/>
                  <a:pt x="180527" y="952795"/>
                  <a:pt x="194783" y="955963"/>
                </a:cubicBezTo>
                <a:cubicBezTo>
                  <a:pt x="222205" y="962057"/>
                  <a:pt x="250364" y="964309"/>
                  <a:pt x="277910" y="969818"/>
                </a:cubicBezTo>
                <a:cubicBezTo>
                  <a:pt x="296581" y="973552"/>
                  <a:pt x="314855" y="979054"/>
                  <a:pt x="333328" y="983672"/>
                </a:cubicBezTo>
                <a:cubicBezTo>
                  <a:pt x="347183" y="992908"/>
                  <a:pt x="363118" y="999607"/>
                  <a:pt x="374892" y="1011381"/>
                </a:cubicBezTo>
                <a:cubicBezTo>
                  <a:pt x="386666" y="1023155"/>
                  <a:pt x="389599" y="1042543"/>
                  <a:pt x="402601" y="1052945"/>
                </a:cubicBezTo>
                <a:cubicBezTo>
                  <a:pt x="414005" y="1062068"/>
                  <a:pt x="430310" y="1062182"/>
                  <a:pt x="444165" y="1066800"/>
                </a:cubicBezTo>
                <a:cubicBezTo>
                  <a:pt x="439547" y="1108363"/>
                  <a:pt x="437185" y="1150240"/>
                  <a:pt x="430310" y="1191490"/>
                </a:cubicBezTo>
                <a:cubicBezTo>
                  <a:pt x="427909" y="1205895"/>
                  <a:pt x="426783" y="1222727"/>
                  <a:pt x="416456" y="1233054"/>
                </a:cubicBezTo>
                <a:cubicBezTo>
                  <a:pt x="406129" y="1243381"/>
                  <a:pt x="388747" y="1242291"/>
                  <a:pt x="374892" y="1246909"/>
                </a:cubicBezTo>
                <a:cubicBezTo>
                  <a:pt x="370274" y="1260763"/>
                  <a:pt x="361037" y="1273868"/>
                  <a:pt x="361037" y="1288472"/>
                </a:cubicBezTo>
                <a:cubicBezTo>
                  <a:pt x="361037" y="1356308"/>
                  <a:pt x="351612" y="1431447"/>
                  <a:pt x="402601" y="1482436"/>
                </a:cubicBezTo>
                <a:cubicBezTo>
                  <a:pt x="414375" y="1494210"/>
                  <a:pt x="431373" y="1499485"/>
                  <a:pt x="444165" y="1510145"/>
                </a:cubicBezTo>
                <a:cubicBezTo>
                  <a:pt x="491984" y="1549994"/>
                  <a:pt x="498817" y="1583781"/>
                  <a:pt x="568856" y="1607127"/>
                </a:cubicBezTo>
                <a:cubicBezTo>
                  <a:pt x="596565" y="1616363"/>
                  <a:pt x="627681" y="1618634"/>
                  <a:pt x="651983" y="1634836"/>
                </a:cubicBezTo>
                <a:cubicBezTo>
                  <a:pt x="705697" y="1670646"/>
                  <a:pt x="677750" y="1657279"/>
                  <a:pt x="735110" y="1676400"/>
                </a:cubicBezTo>
                <a:cubicBezTo>
                  <a:pt x="765750" y="1707039"/>
                  <a:pt x="779661" y="1726384"/>
                  <a:pt x="818237" y="1745672"/>
                </a:cubicBezTo>
                <a:cubicBezTo>
                  <a:pt x="831299" y="1752203"/>
                  <a:pt x="846739" y="1752996"/>
                  <a:pt x="859801" y="1759527"/>
                </a:cubicBezTo>
                <a:cubicBezTo>
                  <a:pt x="967226" y="1813239"/>
                  <a:pt x="838463" y="1766269"/>
                  <a:pt x="942928" y="1801090"/>
                </a:cubicBezTo>
                <a:cubicBezTo>
                  <a:pt x="947546" y="1819563"/>
                  <a:pt x="951311" y="1838271"/>
                  <a:pt x="956783" y="1856509"/>
                </a:cubicBezTo>
                <a:cubicBezTo>
                  <a:pt x="965176" y="1884485"/>
                  <a:pt x="984492" y="1939636"/>
                  <a:pt x="984492" y="1939636"/>
                </a:cubicBezTo>
                <a:cubicBezTo>
                  <a:pt x="949665" y="2044116"/>
                  <a:pt x="996646" y="1915325"/>
                  <a:pt x="942928" y="2022763"/>
                </a:cubicBezTo>
                <a:cubicBezTo>
                  <a:pt x="936397" y="2035825"/>
                  <a:pt x="938197" y="2052923"/>
                  <a:pt x="929074" y="2064327"/>
                </a:cubicBezTo>
                <a:cubicBezTo>
                  <a:pt x="918672" y="2077329"/>
                  <a:pt x="901365" y="2082800"/>
                  <a:pt x="887510" y="2092036"/>
                </a:cubicBezTo>
                <a:cubicBezTo>
                  <a:pt x="882892" y="2105891"/>
                  <a:pt x="881170" y="2121077"/>
                  <a:pt x="873656" y="2133600"/>
                </a:cubicBezTo>
                <a:cubicBezTo>
                  <a:pt x="854639" y="2165296"/>
                  <a:pt x="837075" y="2164266"/>
                  <a:pt x="804383" y="2175163"/>
                </a:cubicBezTo>
                <a:cubicBezTo>
                  <a:pt x="790528" y="2184399"/>
                  <a:pt x="773784" y="2190341"/>
                  <a:pt x="762819" y="2202872"/>
                </a:cubicBezTo>
                <a:cubicBezTo>
                  <a:pt x="740889" y="2227935"/>
                  <a:pt x="730950" y="2262453"/>
                  <a:pt x="707401" y="2286000"/>
                </a:cubicBezTo>
                <a:lnTo>
                  <a:pt x="693546" y="2299854"/>
                </a:lnTo>
              </a:path>
            </a:pathLst>
          </a:custGeom>
          <a:noFill/>
          <a:ln w="41275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 rot="1710005">
            <a:off x="2876550" y="4471988"/>
            <a:ext cx="2770188" cy="839787"/>
          </a:xfrm>
          <a:custGeom>
            <a:avLst/>
            <a:gdLst>
              <a:gd name="connsiteX0" fmla="*/ 0 w 2770909"/>
              <a:gd name="connsiteY0" fmla="*/ 515047 h 723360"/>
              <a:gd name="connsiteX1" fmla="*/ 41564 w 2770909"/>
              <a:gd name="connsiteY1" fmla="*/ 445774 h 723360"/>
              <a:gd name="connsiteX2" fmla="*/ 124691 w 2770909"/>
              <a:gd name="connsiteY2" fmla="*/ 404211 h 723360"/>
              <a:gd name="connsiteX3" fmla="*/ 221673 w 2770909"/>
              <a:gd name="connsiteY3" fmla="*/ 445774 h 723360"/>
              <a:gd name="connsiteX4" fmla="*/ 304800 w 2770909"/>
              <a:gd name="connsiteY4" fmla="*/ 501192 h 723360"/>
              <a:gd name="connsiteX5" fmla="*/ 346364 w 2770909"/>
              <a:gd name="connsiteY5" fmla="*/ 528902 h 723360"/>
              <a:gd name="connsiteX6" fmla="*/ 429491 w 2770909"/>
              <a:gd name="connsiteY6" fmla="*/ 556611 h 723360"/>
              <a:gd name="connsiteX7" fmla="*/ 540327 w 2770909"/>
              <a:gd name="connsiteY7" fmla="*/ 459629 h 723360"/>
              <a:gd name="connsiteX8" fmla="*/ 581891 w 2770909"/>
              <a:gd name="connsiteY8" fmla="*/ 431920 h 723360"/>
              <a:gd name="connsiteX9" fmla="*/ 623455 w 2770909"/>
              <a:gd name="connsiteY9" fmla="*/ 404211 h 723360"/>
              <a:gd name="connsiteX10" fmla="*/ 678873 w 2770909"/>
              <a:gd name="connsiteY10" fmla="*/ 473483 h 723360"/>
              <a:gd name="connsiteX11" fmla="*/ 720436 w 2770909"/>
              <a:gd name="connsiteY11" fmla="*/ 501192 h 723360"/>
              <a:gd name="connsiteX12" fmla="*/ 789709 w 2770909"/>
              <a:gd name="connsiteY12" fmla="*/ 542756 h 723360"/>
              <a:gd name="connsiteX13" fmla="*/ 872836 w 2770909"/>
              <a:gd name="connsiteY13" fmla="*/ 528902 h 723360"/>
              <a:gd name="connsiteX14" fmla="*/ 955964 w 2770909"/>
              <a:gd name="connsiteY14" fmla="*/ 473483 h 723360"/>
              <a:gd name="connsiteX15" fmla="*/ 997527 w 2770909"/>
              <a:gd name="connsiteY15" fmla="*/ 459629 h 723360"/>
              <a:gd name="connsiteX16" fmla="*/ 1080655 w 2770909"/>
              <a:gd name="connsiteY16" fmla="*/ 404211 h 723360"/>
              <a:gd name="connsiteX17" fmla="*/ 1122218 w 2770909"/>
              <a:gd name="connsiteY17" fmla="*/ 376502 h 723360"/>
              <a:gd name="connsiteX18" fmla="*/ 1163782 w 2770909"/>
              <a:gd name="connsiteY18" fmla="*/ 362647 h 723360"/>
              <a:gd name="connsiteX19" fmla="*/ 1274618 w 2770909"/>
              <a:gd name="connsiteY19" fmla="*/ 334938 h 723360"/>
              <a:gd name="connsiteX20" fmla="*/ 1288473 w 2770909"/>
              <a:gd name="connsiteY20" fmla="*/ 279520 h 723360"/>
              <a:gd name="connsiteX21" fmla="*/ 1316182 w 2770909"/>
              <a:gd name="connsiteY21" fmla="*/ 237956 h 723360"/>
              <a:gd name="connsiteX22" fmla="*/ 1302327 w 2770909"/>
              <a:gd name="connsiteY22" fmla="*/ 85556 h 723360"/>
              <a:gd name="connsiteX23" fmla="*/ 1191491 w 2770909"/>
              <a:gd name="connsiteY23" fmla="*/ 16283 h 723360"/>
              <a:gd name="connsiteX24" fmla="*/ 1149927 w 2770909"/>
              <a:gd name="connsiteY24" fmla="*/ 2429 h 723360"/>
              <a:gd name="connsiteX25" fmla="*/ 845127 w 2770909"/>
              <a:gd name="connsiteY25" fmla="*/ 16283 h 723360"/>
              <a:gd name="connsiteX26" fmla="*/ 872836 w 2770909"/>
              <a:gd name="connsiteY26" fmla="*/ 85556 h 723360"/>
              <a:gd name="connsiteX27" fmla="*/ 969818 w 2770909"/>
              <a:gd name="connsiteY27" fmla="*/ 140974 h 723360"/>
              <a:gd name="connsiteX28" fmla="*/ 1011382 w 2770909"/>
              <a:gd name="connsiteY28" fmla="*/ 168683 h 723360"/>
              <a:gd name="connsiteX29" fmla="*/ 1052945 w 2770909"/>
              <a:gd name="connsiteY29" fmla="*/ 182538 h 723360"/>
              <a:gd name="connsiteX30" fmla="*/ 1094509 w 2770909"/>
              <a:gd name="connsiteY30" fmla="*/ 224102 h 723360"/>
              <a:gd name="connsiteX31" fmla="*/ 1177636 w 2770909"/>
              <a:gd name="connsiteY31" fmla="*/ 251811 h 723360"/>
              <a:gd name="connsiteX32" fmla="*/ 1260764 w 2770909"/>
              <a:gd name="connsiteY32" fmla="*/ 293374 h 723360"/>
              <a:gd name="connsiteX33" fmla="*/ 1302327 w 2770909"/>
              <a:gd name="connsiteY33" fmla="*/ 321083 h 723360"/>
              <a:gd name="connsiteX34" fmla="*/ 1330036 w 2770909"/>
              <a:gd name="connsiteY34" fmla="*/ 362647 h 723360"/>
              <a:gd name="connsiteX35" fmla="*/ 1371600 w 2770909"/>
              <a:gd name="connsiteY35" fmla="*/ 404211 h 723360"/>
              <a:gd name="connsiteX36" fmla="*/ 1357745 w 2770909"/>
              <a:gd name="connsiteY36" fmla="*/ 625883 h 723360"/>
              <a:gd name="connsiteX37" fmla="*/ 1316182 w 2770909"/>
              <a:gd name="connsiteY37" fmla="*/ 667447 h 723360"/>
              <a:gd name="connsiteX38" fmla="*/ 1302327 w 2770909"/>
              <a:gd name="connsiteY38" fmla="*/ 709011 h 723360"/>
              <a:gd name="connsiteX39" fmla="*/ 1413164 w 2770909"/>
              <a:gd name="connsiteY39" fmla="*/ 709011 h 723360"/>
              <a:gd name="connsiteX40" fmla="*/ 1454727 w 2770909"/>
              <a:gd name="connsiteY40" fmla="*/ 667447 h 723360"/>
              <a:gd name="connsiteX41" fmla="*/ 1468582 w 2770909"/>
              <a:gd name="connsiteY41" fmla="*/ 625883 h 723360"/>
              <a:gd name="connsiteX42" fmla="*/ 1496291 w 2770909"/>
              <a:gd name="connsiteY42" fmla="*/ 584320 h 723360"/>
              <a:gd name="connsiteX43" fmla="*/ 1524000 w 2770909"/>
              <a:gd name="connsiteY43" fmla="*/ 473483 h 723360"/>
              <a:gd name="connsiteX44" fmla="*/ 1537855 w 2770909"/>
              <a:gd name="connsiteY44" fmla="*/ 431920 h 723360"/>
              <a:gd name="connsiteX45" fmla="*/ 1565564 w 2770909"/>
              <a:gd name="connsiteY45" fmla="*/ 293374 h 723360"/>
              <a:gd name="connsiteX46" fmla="*/ 1607127 w 2770909"/>
              <a:gd name="connsiteY46" fmla="*/ 251811 h 723360"/>
              <a:gd name="connsiteX47" fmla="*/ 1662545 w 2770909"/>
              <a:gd name="connsiteY47" fmla="*/ 237956 h 723360"/>
              <a:gd name="connsiteX48" fmla="*/ 1704109 w 2770909"/>
              <a:gd name="connsiteY48" fmla="*/ 210247 h 723360"/>
              <a:gd name="connsiteX49" fmla="*/ 1787236 w 2770909"/>
              <a:gd name="connsiteY49" fmla="*/ 237956 h 723360"/>
              <a:gd name="connsiteX50" fmla="*/ 1870364 w 2770909"/>
              <a:gd name="connsiteY50" fmla="*/ 293374 h 723360"/>
              <a:gd name="connsiteX51" fmla="*/ 1953491 w 2770909"/>
              <a:gd name="connsiteY51" fmla="*/ 348792 h 723360"/>
              <a:gd name="connsiteX52" fmla="*/ 1995055 w 2770909"/>
              <a:gd name="connsiteY52" fmla="*/ 362647 h 723360"/>
              <a:gd name="connsiteX53" fmla="*/ 2092036 w 2770909"/>
              <a:gd name="connsiteY53" fmla="*/ 418065 h 723360"/>
              <a:gd name="connsiteX54" fmla="*/ 2258291 w 2770909"/>
              <a:gd name="connsiteY54" fmla="*/ 431920 h 723360"/>
              <a:gd name="connsiteX55" fmla="*/ 2382982 w 2770909"/>
              <a:gd name="connsiteY55" fmla="*/ 459629 h 723360"/>
              <a:gd name="connsiteX56" fmla="*/ 2452255 w 2770909"/>
              <a:gd name="connsiteY56" fmla="*/ 473483 h 723360"/>
              <a:gd name="connsiteX57" fmla="*/ 2535382 w 2770909"/>
              <a:gd name="connsiteY57" fmla="*/ 501192 h 723360"/>
              <a:gd name="connsiteX58" fmla="*/ 2604655 w 2770909"/>
              <a:gd name="connsiteY58" fmla="*/ 487338 h 723360"/>
              <a:gd name="connsiteX59" fmla="*/ 2646218 w 2770909"/>
              <a:gd name="connsiteY59" fmla="*/ 473483 h 723360"/>
              <a:gd name="connsiteX60" fmla="*/ 2757055 w 2770909"/>
              <a:gd name="connsiteY60" fmla="*/ 501192 h 723360"/>
              <a:gd name="connsiteX61" fmla="*/ 2770909 w 2770909"/>
              <a:gd name="connsiteY61" fmla="*/ 528902 h 7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70909" h="723360">
                <a:moveTo>
                  <a:pt x="0" y="515047"/>
                </a:moveTo>
                <a:cubicBezTo>
                  <a:pt x="13855" y="491956"/>
                  <a:pt x="24039" y="466220"/>
                  <a:pt x="41564" y="445774"/>
                </a:cubicBezTo>
                <a:cubicBezTo>
                  <a:pt x="63051" y="420706"/>
                  <a:pt x="95596" y="413909"/>
                  <a:pt x="124691" y="404211"/>
                </a:cubicBezTo>
                <a:cubicBezTo>
                  <a:pt x="158611" y="415517"/>
                  <a:pt x="191712" y="424373"/>
                  <a:pt x="221673" y="445774"/>
                </a:cubicBezTo>
                <a:cubicBezTo>
                  <a:pt x="312479" y="510636"/>
                  <a:pt x="215641" y="471474"/>
                  <a:pt x="304800" y="501192"/>
                </a:cubicBezTo>
                <a:cubicBezTo>
                  <a:pt x="318655" y="510429"/>
                  <a:pt x="331148" y="522139"/>
                  <a:pt x="346364" y="528902"/>
                </a:cubicBezTo>
                <a:cubicBezTo>
                  <a:pt x="373054" y="540765"/>
                  <a:pt x="429491" y="556611"/>
                  <a:pt x="429491" y="556611"/>
                </a:cubicBezTo>
                <a:cubicBezTo>
                  <a:pt x="475672" y="487338"/>
                  <a:pt x="443346" y="524283"/>
                  <a:pt x="540327" y="459629"/>
                </a:cubicBezTo>
                <a:lnTo>
                  <a:pt x="581891" y="431920"/>
                </a:lnTo>
                <a:lnTo>
                  <a:pt x="623455" y="404211"/>
                </a:lnTo>
                <a:cubicBezTo>
                  <a:pt x="742569" y="483621"/>
                  <a:pt x="602393" y="377884"/>
                  <a:pt x="678873" y="473483"/>
                </a:cubicBezTo>
                <a:cubicBezTo>
                  <a:pt x="689275" y="486485"/>
                  <a:pt x="707434" y="490790"/>
                  <a:pt x="720436" y="501192"/>
                </a:cubicBezTo>
                <a:cubicBezTo>
                  <a:pt x="774772" y="544662"/>
                  <a:pt x="717528" y="518697"/>
                  <a:pt x="789709" y="542756"/>
                </a:cubicBezTo>
                <a:cubicBezTo>
                  <a:pt x="817418" y="538138"/>
                  <a:pt x="846906" y="539706"/>
                  <a:pt x="872836" y="528902"/>
                </a:cubicBezTo>
                <a:cubicBezTo>
                  <a:pt x="903577" y="516093"/>
                  <a:pt x="924370" y="484014"/>
                  <a:pt x="955964" y="473483"/>
                </a:cubicBezTo>
                <a:lnTo>
                  <a:pt x="997527" y="459629"/>
                </a:lnTo>
                <a:lnTo>
                  <a:pt x="1080655" y="404211"/>
                </a:lnTo>
                <a:cubicBezTo>
                  <a:pt x="1094509" y="394975"/>
                  <a:pt x="1106422" y="381768"/>
                  <a:pt x="1122218" y="376502"/>
                </a:cubicBezTo>
                <a:cubicBezTo>
                  <a:pt x="1136073" y="371884"/>
                  <a:pt x="1149614" y="366189"/>
                  <a:pt x="1163782" y="362647"/>
                </a:cubicBezTo>
                <a:lnTo>
                  <a:pt x="1274618" y="334938"/>
                </a:lnTo>
                <a:cubicBezTo>
                  <a:pt x="1279236" y="316465"/>
                  <a:pt x="1280972" y="297022"/>
                  <a:pt x="1288473" y="279520"/>
                </a:cubicBezTo>
                <a:cubicBezTo>
                  <a:pt x="1295032" y="264215"/>
                  <a:pt x="1314996" y="254565"/>
                  <a:pt x="1316182" y="237956"/>
                </a:cubicBezTo>
                <a:cubicBezTo>
                  <a:pt x="1319816" y="187076"/>
                  <a:pt x="1313015" y="135433"/>
                  <a:pt x="1302327" y="85556"/>
                </a:cubicBezTo>
                <a:cubicBezTo>
                  <a:pt x="1290505" y="30386"/>
                  <a:pt x="1234129" y="30495"/>
                  <a:pt x="1191491" y="16283"/>
                </a:cubicBezTo>
                <a:lnTo>
                  <a:pt x="1149927" y="2429"/>
                </a:lnTo>
                <a:cubicBezTo>
                  <a:pt x="1048327" y="7047"/>
                  <a:pt x="942543" y="-12942"/>
                  <a:pt x="845127" y="16283"/>
                </a:cubicBezTo>
                <a:cubicBezTo>
                  <a:pt x="821306" y="23429"/>
                  <a:pt x="859655" y="64466"/>
                  <a:pt x="872836" y="85556"/>
                </a:cubicBezTo>
                <a:cubicBezTo>
                  <a:pt x="903407" y="134470"/>
                  <a:pt x="919159" y="128310"/>
                  <a:pt x="969818" y="140974"/>
                </a:cubicBezTo>
                <a:cubicBezTo>
                  <a:pt x="983673" y="150210"/>
                  <a:pt x="996489" y="161236"/>
                  <a:pt x="1011382" y="168683"/>
                </a:cubicBezTo>
                <a:cubicBezTo>
                  <a:pt x="1024444" y="175214"/>
                  <a:pt x="1040794" y="174437"/>
                  <a:pt x="1052945" y="182538"/>
                </a:cubicBezTo>
                <a:cubicBezTo>
                  <a:pt x="1069248" y="193407"/>
                  <a:pt x="1077381" y="214587"/>
                  <a:pt x="1094509" y="224102"/>
                </a:cubicBezTo>
                <a:cubicBezTo>
                  <a:pt x="1120041" y="238287"/>
                  <a:pt x="1153334" y="235610"/>
                  <a:pt x="1177636" y="251811"/>
                </a:cubicBezTo>
                <a:cubicBezTo>
                  <a:pt x="1231351" y="287621"/>
                  <a:pt x="1203403" y="274255"/>
                  <a:pt x="1260764" y="293374"/>
                </a:cubicBezTo>
                <a:cubicBezTo>
                  <a:pt x="1274618" y="302610"/>
                  <a:pt x="1290553" y="309309"/>
                  <a:pt x="1302327" y="321083"/>
                </a:cubicBezTo>
                <a:cubicBezTo>
                  <a:pt x="1314101" y="332857"/>
                  <a:pt x="1319376" y="349855"/>
                  <a:pt x="1330036" y="362647"/>
                </a:cubicBezTo>
                <a:cubicBezTo>
                  <a:pt x="1342579" y="377699"/>
                  <a:pt x="1357745" y="390356"/>
                  <a:pt x="1371600" y="404211"/>
                </a:cubicBezTo>
                <a:cubicBezTo>
                  <a:pt x="1366982" y="478102"/>
                  <a:pt x="1372997" y="553436"/>
                  <a:pt x="1357745" y="625883"/>
                </a:cubicBezTo>
                <a:cubicBezTo>
                  <a:pt x="1353709" y="645056"/>
                  <a:pt x="1327050" y="651144"/>
                  <a:pt x="1316182" y="667447"/>
                </a:cubicBezTo>
                <a:cubicBezTo>
                  <a:pt x="1308081" y="679598"/>
                  <a:pt x="1306945" y="695156"/>
                  <a:pt x="1302327" y="709011"/>
                </a:cubicBezTo>
                <a:cubicBezTo>
                  <a:pt x="1347303" y="720255"/>
                  <a:pt x="1368188" y="734712"/>
                  <a:pt x="1413164" y="709011"/>
                </a:cubicBezTo>
                <a:cubicBezTo>
                  <a:pt x="1430176" y="699290"/>
                  <a:pt x="1440873" y="681302"/>
                  <a:pt x="1454727" y="667447"/>
                </a:cubicBezTo>
                <a:cubicBezTo>
                  <a:pt x="1459345" y="653592"/>
                  <a:pt x="1462051" y="638945"/>
                  <a:pt x="1468582" y="625883"/>
                </a:cubicBezTo>
                <a:cubicBezTo>
                  <a:pt x="1476029" y="610990"/>
                  <a:pt x="1490601" y="599968"/>
                  <a:pt x="1496291" y="584320"/>
                </a:cubicBezTo>
                <a:cubicBezTo>
                  <a:pt x="1509305" y="548530"/>
                  <a:pt x="1511957" y="509611"/>
                  <a:pt x="1524000" y="473483"/>
                </a:cubicBezTo>
                <a:lnTo>
                  <a:pt x="1537855" y="431920"/>
                </a:lnTo>
                <a:cubicBezTo>
                  <a:pt x="1539029" y="423702"/>
                  <a:pt x="1547977" y="319755"/>
                  <a:pt x="1565564" y="293374"/>
                </a:cubicBezTo>
                <a:cubicBezTo>
                  <a:pt x="1576432" y="277072"/>
                  <a:pt x="1590116" y="261532"/>
                  <a:pt x="1607127" y="251811"/>
                </a:cubicBezTo>
                <a:cubicBezTo>
                  <a:pt x="1623659" y="242364"/>
                  <a:pt x="1644072" y="242574"/>
                  <a:pt x="1662545" y="237956"/>
                </a:cubicBezTo>
                <a:cubicBezTo>
                  <a:pt x="1676400" y="228720"/>
                  <a:pt x="1687458" y="210247"/>
                  <a:pt x="1704109" y="210247"/>
                </a:cubicBezTo>
                <a:cubicBezTo>
                  <a:pt x="1733317" y="210247"/>
                  <a:pt x="1787236" y="237956"/>
                  <a:pt x="1787236" y="237956"/>
                </a:cubicBezTo>
                <a:cubicBezTo>
                  <a:pt x="1879479" y="330199"/>
                  <a:pt x="1780135" y="243247"/>
                  <a:pt x="1870364" y="293374"/>
                </a:cubicBezTo>
                <a:cubicBezTo>
                  <a:pt x="1899475" y="309547"/>
                  <a:pt x="1921898" y="338261"/>
                  <a:pt x="1953491" y="348792"/>
                </a:cubicBezTo>
                <a:cubicBezTo>
                  <a:pt x="1967346" y="353410"/>
                  <a:pt x="1981993" y="356116"/>
                  <a:pt x="1995055" y="362647"/>
                </a:cubicBezTo>
                <a:cubicBezTo>
                  <a:pt x="2028449" y="379344"/>
                  <a:pt x="2053172" y="410778"/>
                  <a:pt x="2092036" y="418065"/>
                </a:cubicBezTo>
                <a:cubicBezTo>
                  <a:pt x="2146694" y="428313"/>
                  <a:pt x="2202873" y="427302"/>
                  <a:pt x="2258291" y="431920"/>
                </a:cubicBezTo>
                <a:cubicBezTo>
                  <a:pt x="2467221" y="473704"/>
                  <a:pt x="2206889" y="420497"/>
                  <a:pt x="2382982" y="459629"/>
                </a:cubicBezTo>
                <a:cubicBezTo>
                  <a:pt x="2405970" y="464737"/>
                  <a:pt x="2429536" y="467287"/>
                  <a:pt x="2452255" y="473483"/>
                </a:cubicBezTo>
                <a:cubicBezTo>
                  <a:pt x="2480434" y="481168"/>
                  <a:pt x="2535382" y="501192"/>
                  <a:pt x="2535382" y="501192"/>
                </a:cubicBezTo>
                <a:cubicBezTo>
                  <a:pt x="2558473" y="496574"/>
                  <a:pt x="2581810" y="493049"/>
                  <a:pt x="2604655" y="487338"/>
                </a:cubicBezTo>
                <a:cubicBezTo>
                  <a:pt x="2618823" y="483796"/>
                  <a:pt x="2631614" y="473483"/>
                  <a:pt x="2646218" y="473483"/>
                </a:cubicBezTo>
                <a:cubicBezTo>
                  <a:pt x="2650271" y="473483"/>
                  <a:pt x="2742480" y="490260"/>
                  <a:pt x="2757055" y="501192"/>
                </a:cubicBezTo>
                <a:cubicBezTo>
                  <a:pt x="2765316" y="507388"/>
                  <a:pt x="2766291" y="519665"/>
                  <a:pt x="2770909" y="528902"/>
                </a:cubicBezTo>
              </a:path>
            </a:pathLst>
          </a:custGeom>
          <a:noFill/>
          <a:ln w="41275">
            <a:solidFill>
              <a:srgbClr val="C00000"/>
            </a:solidFill>
            <a:headEnd type="oval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4048125" y="2565400"/>
            <a:ext cx="1460500" cy="898525"/>
          </a:xfrm>
          <a:prstGeom prst="straightConnector1">
            <a:avLst/>
          </a:prstGeom>
          <a:ln w="476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5364163" y="3581400"/>
            <a:ext cx="144462" cy="2025650"/>
          </a:xfrm>
          <a:prstGeom prst="straightConnector1">
            <a:avLst/>
          </a:prstGeom>
          <a:ln w="38100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3419475" y="3463925"/>
            <a:ext cx="1728788" cy="757238"/>
          </a:xfrm>
          <a:prstGeom prst="straightConnector1">
            <a:avLst/>
          </a:prstGeom>
          <a:ln w="38100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2844800" y="3463925"/>
            <a:ext cx="0" cy="757238"/>
          </a:xfrm>
          <a:prstGeom prst="straightConnector1">
            <a:avLst/>
          </a:prstGeom>
          <a:ln w="38100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 flipV="1">
            <a:off x="3397250" y="2276475"/>
            <a:ext cx="2455863" cy="2317750"/>
          </a:xfrm>
          <a:prstGeom prst="straightConnector1">
            <a:avLst/>
          </a:prstGeom>
          <a:ln w="38100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74945" y="476672"/>
            <a:ext cx="7372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Moralidade Publica como Principio Demarcador </a:t>
            </a:r>
          </a:p>
          <a:p>
            <a:pPr algn="ctr"/>
            <a:r>
              <a:rPr lang="pt-BR" sz="2800" b="1" dirty="0" smtClean="0"/>
              <a:t>das Mobilizações Atuais no Brasil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8232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 dirty="0" smtClean="0">
                <a:solidFill>
                  <a:srgbClr val="0000FF"/>
                </a:solidFill>
              </a:rPr>
              <a:t>Novos Focos de Movimentos Sociais na atualidade</a:t>
            </a:r>
          </a:p>
        </p:txBody>
      </p:sp>
      <p:sp>
        <p:nvSpPr>
          <p:cNvPr id="138243" name="Espaço Reservado para Conteúdo 2"/>
          <p:cNvSpPr>
            <a:spLocks noGrp="1"/>
          </p:cNvSpPr>
          <p:nvPr>
            <p:ph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r>
              <a:rPr lang="pt-BR" altLang="pt-BR" dirty="0" smtClean="0"/>
              <a:t>Movimentos sociais na luta pela legitimidade da instituições e contra os governantes (Grécia, Portugal, Espanha)</a:t>
            </a:r>
          </a:p>
          <a:p>
            <a:r>
              <a:rPr lang="pt-BR" altLang="pt-BR" dirty="0" smtClean="0"/>
              <a:t>Movimentos sociais contra a corrupção (Brasil, Itália, Portugal, Espanha, etc.)</a:t>
            </a:r>
          </a:p>
          <a:p>
            <a:r>
              <a:rPr lang="pt-BR" altLang="pt-BR" dirty="0" smtClean="0"/>
              <a:t>Movimentos sociais religiosos</a:t>
            </a:r>
          </a:p>
          <a:p>
            <a:r>
              <a:rPr lang="pt-BR" altLang="pt-BR" dirty="0" smtClean="0"/>
              <a:t>Movimentos sociais de  jovens contra ditaduras, corrupção, etc.</a:t>
            </a:r>
          </a:p>
          <a:p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5831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 noChangeAspect="1"/>
          </p:cNvGrpSpPr>
          <p:nvPr/>
        </p:nvGrpSpPr>
        <p:grpSpPr bwMode="auto">
          <a:xfrm>
            <a:off x="304800" y="1081088"/>
            <a:ext cx="8839200" cy="5175250"/>
            <a:chOff x="3494" y="1762"/>
            <a:chExt cx="7200" cy="4238"/>
          </a:xfrm>
        </p:grpSpPr>
        <p:sp>
          <p:nvSpPr>
            <p:cNvPr id="23556" name="AutoShape 5"/>
            <p:cNvSpPr>
              <a:spLocks noChangeAspect="1" noChangeArrowheads="1"/>
            </p:cNvSpPr>
            <p:nvPr/>
          </p:nvSpPr>
          <p:spPr bwMode="auto">
            <a:xfrm>
              <a:off x="3494" y="1762"/>
              <a:ext cx="7200" cy="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57" name="Line 6"/>
            <p:cNvSpPr>
              <a:spLocks noChangeShapeType="1"/>
            </p:cNvSpPr>
            <p:nvPr/>
          </p:nvSpPr>
          <p:spPr bwMode="auto">
            <a:xfrm flipH="1">
              <a:off x="4487" y="3118"/>
              <a:ext cx="1179" cy="245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58" name="Line 7"/>
            <p:cNvSpPr>
              <a:spLocks noChangeShapeType="1"/>
            </p:cNvSpPr>
            <p:nvPr/>
          </p:nvSpPr>
          <p:spPr bwMode="auto">
            <a:xfrm>
              <a:off x="4487" y="5576"/>
              <a:ext cx="242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59" name="Line 8"/>
            <p:cNvSpPr>
              <a:spLocks noChangeShapeType="1"/>
            </p:cNvSpPr>
            <p:nvPr/>
          </p:nvSpPr>
          <p:spPr bwMode="auto">
            <a:xfrm flipH="1" flipV="1">
              <a:off x="5666" y="3118"/>
              <a:ext cx="1242" cy="245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0" name="Line 9"/>
            <p:cNvSpPr>
              <a:spLocks noChangeShapeType="1"/>
            </p:cNvSpPr>
            <p:nvPr/>
          </p:nvSpPr>
          <p:spPr bwMode="auto">
            <a:xfrm>
              <a:off x="5356" y="3796"/>
              <a:ext cx="55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1" name="Line 10"/>
            <p:cNvSpPr>
              <a:spLocks noChangeShapeType="1"/>
            </p:cNvSpPr>
            <p:nvPr/>
          </p:nvSpPr>
          <p:spPr bwMode="auto">
            <a:xfrm>
              <a:off x="5108" y="4305"/>
              <a:ext cx="11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2" name="Line 11"/>
            <p:cNvSpPr>
              <a:spLocks noChangeShapeType="1"/>
            </p:cNvSpPr>
            <p:nvPr/>
          </p:nvSpPr>
          <p:spPr bwMode="auto">
            <a:xfrm>
              <a:off x="4860" y="4813"/>
              <a:ext cx="16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3" name="Freeform 12"/>
            <p:cNvSpPr>
              <a:spLocks/>
            </p:cNvSpPr>
            <p:nvPr/>
          </p:nvSpPr>
          <p:spPr bwMode="auto">
            <a:xfrm>
              <a:off x="5015" y="3697"/>
              <a:ext cx="600" cy="1540"/>
            </a:xfrm>
            <a:custGeom>
              <a:avLst/>
              <a:gdLst>
                <a:gd name="T0" fmla="*/ 1 w 1160"/>
                <a:gd name="T1" fmla="*/ 4 h 2961"/>
                <a:gd name="T2" fmla="*/ 1 w 1160"/>
                <a:gd name="T3" fmla="*/ 4 h 2961"/>
                <a:gd name="T4" fmla="*/ 1 w 1160"/>
                <a:gd name="T5" fmla="*/ 3 h 2961"/>
                <a:gd name="T6" fmla="*/ 1 w 1160"/>
                <a:gd name="T7" fmla="*/ 2 h 2961"/>
                <a:gd name="T8" fmla="*/ 2 w 1160"/>
                <a:gd name="T9" fmla="*/ 2 h 2961"/>
                <a:gd name="T10" fmla="*/ 2 w 1160"/>
                <a:gd name="T11" fmla="*/ 1 h 2961"/>
                <a:gd name="T12" fmla="*/ 2 w 1160"/>
                <a:gd name="T13" fmla="*/ 1 h 2961"/>
                <a:gd name="T14" fmla="*/ 2 w 1160"/>
                <a:gd name="T15" fmla="*/ 1 h 2961"/>
                <a:gd name="T16" fmla="*/ 2 w 1160"/>
                <a:gd name="T17" fmla="*/ 1 h 29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0"/>
                <a:gd name="T28" fmla="*/ 0 h 2961"/>
                <a:gd name="T29" fmla="*/ 1160 w 1160"/>
                <a:gd name="T30" fmla="*/ 2961 h 29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0" h="2961">
                  <a:moveTo>
                    <a:pt x="60" y="2961"/>
                  </a:moveTo>
                  <a:cubicBezTo>
                    <a:pt x="30" y="2798"/>
                    <a:pt x="0" y="2635"/>
                    <a:pt x="60" y="2472"/>
                  </a:cubicBezTo>
                  <a:cubicBezTo>
                    <a:pt x="120" y="2309"/>
                    <a:pt x="380" y="2146"/>
                    <a:pt x="420" y="1983"/>
                  </a:cubicBezTo>
                  <a:cubicBezTo>
                    <a:pt x="460" y="1820"/>
                    <a:pt x="200" y="1684"/>
                    <a:pt x="300" y="1494"/>
                  </a:cubicBezTo>
                  <a:cubicBezTo>
                    <a:pt x="400" y="1304"/>
                    <a:pt x="920" y="1059"/>
                    <a:pt x="1020" y="842"/>
                  </a:cubicBezTo>
                  <a:cubicBezTo>
                    <a:pt x="1120" y="625"/>
                    <a:pt x="880" y="326"/>
                    <a:pt x="900" y="190"/>
                  </a:cubicBezTo>
                  <a:cubicBezTo>
                    <a:pt x="920" y="54"/>
                    <a:pt x="1120" y="54"/>
                    <a:pt x="1140" y="27"/>
                  </a:cubicBezTo>
                  <a:cubicBezTo>
                    <a:pt x="1160" y="0"/>
                    <a:pt x="1040" y="0"/>
                    <a:pt x="1020" y="27"/>
                  </a:cubicBezTo>
                  <a:cubicBezTo>
                    <a:pt x="1000" y="54"/>
                    <a:pt x="1020" y="163"/>
                    <a:pt x="1020" y="1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4" name="Freeform 13"/>
            <p:cNvSpPr>
              <a:spLocks/>
            </p:cNvSpPr>
            <p:nvPr/>
          </p:nvSpPr>
          <p:spPr bwMode="auto">
            <a:xfrm>
              <a:off x="5170" y="3542"/>
              <a:ext cx="569" cy="1865"/>
            </a:xfrm>
            <a:custGeom>
              <a:avLst/>
              <a:gdLst>
                <a:gd name="T0" fmla="*/ 1 w 1100"/>
                <a:gd name="T1" fmla="*/ 5 h 3586"/>
                <a:gd name="T2" fmla="*/ 1 w 1100"/>
                <a:gd name="T3" fmla="*/ 5 h 3586"/>
                <a:gd name="T4" fmla="*/ 1 w 1100"/>
                <a:gd name="T5" fmla="*/ 3 h 3586"/>
                <a:gd name="T6" fmla="*/ 1 w 1100"/>
                <a:gd name="T7" fmla="*/ 3 h 3586"/>
                <a:gd name="T8" fmla="*/ 1 w 1100"/>
                <a:gd name="T9" fmla="*/ 2 h 3586"/>
                <a:gd name="T10" fmla="*/ 2 w 1100"/>
                <a:gd name="T11" fmla="*/ 2 h 3586"/>
                <a:gd name="T12" fmla="*/ 2 w 1100"/>
                <a:gd name="T13" fmla="*/ 0 h 35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0"/>
                <a:gd name="T22" fmla="*/ 0 h 3586"/>
                <a:gd name="T23" fmla="*/ 1100 w 1100"/>
                <a:gd name="T24" fmla="*/ 3586 h 35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0" h="3586">
                  <a:moveTo>
                    <a:pt x="720" y="3586"/>
                  </a:moveTo>
                  <a:cubicBezTo>
                    <a:pt x="470" y="3450"/>
                    <a:pt x="220" y="3314"/>
                    <a:pt x="120" y="3097"/>
                  </a:cubicBezTo>
                  <a:cubicBezTo>
                    <a:pt x="20" y="2880"/>
                    <a:pt x="0" y="2472"/>
                    <a:pt x="120" y="2282"/>
                  </a:cubicBezTo>
                  <a:cubicBezTo>
                    <a:pt x="240" y="2092"/>
                    <a:pt x="720" y="2092"/>
                    <a:pt x="840" y="1956"/>
                  </a:cubicBezTo>
                  <a:cubicBezTo>
                    <a:pt x="960" y="1820"/>
                    <a:pt x="800" y="1603"/>
                    <a:pt x="840" y="1467"/>
                  </a:cubicBezTo>
                  <a:cubicBezTo>
                    <a:pt x="880" y="1331"/>
                    <a:pt x="1060" y="1385"/>
                    <a:pt x="1080" y="1141"/>
                  </a:cubicBezTo>
                  <a:cubicBezTo>
                    <a:pt x="1100" y="897"/>
                    <a:pt x="980" y="190"/>
                    <a:pt x="960" y="0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5" name="Freeform 14"/>
            <p:cNvSpPr>
              <a:spLocks/>
            </p:cNvSpPr>
            <p:nvPr/>
          </p:nvSpPr>
          <p:spPr bwMode="auto">
            <a:xfrm>
              <a:off x="5563" y="4559"/>
              <a:ext cx="910" cy="763"/>
            </a:xfrm>
            <a:custGeom>
              <a:avLst/>
              <a:gdLst>
                <a:gd name="T0" fmla="*/ 1 w 1760"/>
                <a:gd name="T1" fmla="*/ 2 h 1467"/>
                <a:gd name="T2" fmla="*/ 1 w 1760"/>
                <a:gd name="T3" fmla="*/ 1 h 1467"/>
                <a:gd name="T4" fmla="*/ 2 w 1760"/>
                <a:gd name="T5" fmla="*/ 2 h 1467"/>
                <a:gd name="T6" fmla="*/ 2 w 1760"/>
                <a:gd name="T7" fmla="*/ 1 h 1467"/>
                <a:gd name="T8" fmla="*/ 2 w 1760"/>
                <a:gd name="T9" fmla="*/ 0 h 14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0"/>
                <a:gd name="T16" fmla="*/ 0 h 1467"/>
                <a:gd name="T17" fmla="*/ 1760 w 1760"/>
                <a:gd name="T18" fmla="*/ 1467 h 14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0" h="1467">
                  <a:moveTo>
                    <a:pt x="440" y="1467"/>
                  </a:moveTo>
                  <a:cubicBezTo>
                    <a:pt x="220" y="1154"/>
                    <a:pt x="0" y="842"/>
                    <a:pt x="200" y="815"/>
                  </a:cubicBezTo>
                  <a:cubicBezTo>
                    <a:pt x="400" y="788"/>
                    <a:pt x="1520" y="1331"/>
                    <a:pt x="1640" y="1304"/>
                  </a:cubicBezTo>
                  <a:cubicBezTo>
                    <a:pt x="1760" y="1277"/>
                    <a:pt x="1040" y="869"/>
                    <a:pt x="920" y="652"/>
                  </a:cubicBezTo>
                  <a:cubicBezTo>
                    <a:pt x="800" y="435"/>
                    <a:pt x="920" y="109"/>
                    <a:pt x="920" y="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6" name="AutoShape 15"/>
            <p:cNvSpPr>
              <a:spLocks noChangeArrowheads="1"/>
            </p:cNvSpPr>
            <p:nvPr/>
          </p:nvSpPr>
          <p:spPr bwMode="auto">
            <a:xfrm>
              <a:off x="7653" y="4813"/>
              <a:ext cx="496" cy="424"/>
            </a:xfrm>
            <a:prstGeom prst="hexagon">
              <a:avLst>
                <a:gd name="adj" fmla="val 29245"/>
                <a:gd name="vf" fmla="val 115470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67" name="AutoShape 16"/>
            <p:cNvSpPr>
              <a:spLocks noChangeArrowheads="1"/>
            </p:cNvSpPr>
            <p:nvPr/>
          </p:nvSpPr>
          <p:spPr bwMode="auto">
            <a:xfrm>
              <a:off x="7466" y="4135"/>
              <a:ext cx="559" cy="4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2 w 21600"/>
                <a:gd name="T13" fmla="*/ 4483 h 21600"/>
                <a:gd name="T14" fmla="*/ 17118 w 21600"/>
                <a:gd name="T15" fmla="*/ 171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algn="ctr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68" name="AutoShape 17"/>
            <p:cNvSpPr>
              <a:spLocks noChangeArrowheads="1"/>
            </p:cNvSpPr>
            <p:nvPr/>
          </p:nvSpPr>
          <p:spPr bwMode="auto">
            <a:xfrm>
              <a:off x="8522" y="5152"/>
              <a:ext cx="558" cy="424"/>
            </a:xfrm>
            <a:prstGeom prst="plus">
              <a:avLst>
                <a:gd name="adj" fmla="val 25000"/>
              </a:avLst>
            </a:prstGeom>
            <a:solidFill>
              <a:srgbClr val="FFFFFF"/>
            </a:solidFill>
            <a:ln w="25400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69" name="AutoShape 18"/>
            <p:cNvSpPr>
              <a:spLocks noChangeArrowheads="1"/>
            </p:cNvSpPr>
            <p:nvPr/>
          </p:nvSpPr>
          <p:spPr bwMode="auto">
            <a:xfrm>
              <a:off x="8460" y="4305"/>
              <a:ext cx="558" cy="33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algn="ctr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70" name="AutoShape 19"/>
            <p:cNvSpPr>
              <a:spLocks noChangeArrowheads="1"/>
            </p:cNvSpPr>
            <p:nvPr/>
          </p:nvSpPr>
          <p:spPr bwMode="auto">
            <a:xfrm>
              <a:off x="9515" y="3966"/>
              <a:ext cx="558" cy="508"/>
            </a:xfrm>
            <a:prstGeom prst="rtTriangle">
              <a:avLst/>
            </a:prstGeom>
            <a:solidFill>
              <a:srgbClr val="FFFFFF"/>
            </a:solidFill>
            <a:ln w="25400" algn="ctr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71" name="Oval 20"/>
            <p:cNvSpPr>
              <a:spLocks noChangeArrowheads="1"/>
            </p:cNvSpPr>
            <p:nvPr/>
          </p:nvSpPr>
          <p:spPr bwMode="auto">
            <a:xfrm>
              <a:off x="8708" y="3542"/>
              <a:ext cx="683" cy="339"/>
            </a:xfrm>
            <a:prstGeom prst="ellipse">
              <a:avLst/>
            </a:prstGeom>
            <a:solidFill>
              <a:srgbClr val="FFFFFF"/>
            </a:solidFill>
            <a:ln w="25400" algn="ctr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72" name="AutoShape 21"/>
            <p:cNvSpPr>
              <a:spLocks noChangeArrowheads="1"/>
            </p:cNvSpPr>
            <p:nvPr/>
          </p:nvSpPr>
          <p:spPr bwMode="auto">
            <a:xfrm>
              <a:off x="7839" y="3457"/>
              <a:ext cx="558" cy="509"/>
            </a:xfrm>
            <a:prstGeom prst="diamond">
              <a:avLst/>
            </a:prstGeom>
            <a:solidFill>
              <a:srgbClr val="FFFFFF"/>
            </a:solidFill>
            <a:ln w="254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73" name="AutoShape 22"/>
            <p:cNvSpPr>
              <a:spLocks noChangeArrowheads="1"/>
            </p:cNvSpPr>
            <p:nvPr/>
          </p:nvSpPr>
          <p:spPr bwMode="auto">
            <a:xfrm>
              <a:off x="9515" y="4983"/>
              <a:ext cx="807" cy="42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rgbClr val="CC99FF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74" name="Line 23"/>
            <p:cNvSpPr>
              <a:spLocks noChangeShapeType="1"/>
            </p:cNvSpPr>
            <p:nvPr/>
          </p:nvSpPr>
          <p:spPr bwMode="auto">
            <a:xfrm flipV="1">
              <a:off x="7653" y="3796"/>
              <a:ext cx="248" cy="33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75" name="Line 24"/>
            <p:cNvSpPr>
              <a:spLocks noChangeShapeType="1"/>
            </p:cNvSpPr>
            <p:nvPr/>
          </p:nvSpPr>
          <p:spPr bwMode="auto">
            <a:xfrm flipV="1">
              <a:off x="9080" y="4220"/>
              <a:ext cx="373" cy="25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76" name="Line 25"/>
            <p:cNvSpPr>
              <a:spLocks noChangeShapeType="1"/>
            </p:cNvSpPr>
            <p:nvPr/>
          </p:nvSpPr>
          <p:spPr bwMode="auto">
            <a:xfrm flipH="1" flipV="1">
              <a:off x="7963" y="4474"/>
              <a:ext cx="43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77" name="Line 26"/>
            <p:cNvSpPr>
              <a:spLocks noChangeShapeType="1"/>
            </p:cNvSpPr>
            <p:nvPr/>
          </p:nvSpPr>
          <p:spPr bwMode="auto">
            <a:xfrm flipV="1">
              <a:off x="9018" y="3881"/>
              <a:ext cx="186" cy="4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78" name="Line 27"/>
            <p:cNvSpPr>
              <a:spLocks noChangeShapeType="1"/>
            </p:cNvSpPr>
            <p:nvPr/>
          </p:nvSpPr>
          <p:spPr bwMode="auto">
            <a:xfrm flipH="1" flipV="1">
              <a:off x="8274" y="3881"/>
              <a:ext cx="310" cy="4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79" name="Line 28"/>
            <p:cNvSpPr>
              <a:spLocks noChangeShapeType="1"/>
            </p:cNvSpPr>
            <p:nvPr/>
          </p:nvSpPr>
          <p:spPr bwMode="auto">
            <a:xfrm flipH="1" flipV="1">
              <a:off x="8708" y="4644"/>
              <a:ext cx="124" cy="50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0" name="Line 29"/>
            <p:cNvSpPr>
              <a:spLocks noChangeShapeType="1"/>
            </p:cNvSpPr>
            <p:nvPr/>
          </p:nvSpPr>
          <p:spPr bwMode="auto">
            <a:xfrm flipH="1" flipV="1">
              <a:off x="9080" y="4644"/>
              <a:ext cx="435" cy="33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1" name="Line 30"/>
            <p:cNvSpPr>
              <a:spLocks noChangeShapeType="1"/>
            </p:cNvSpPr>
            <p:nvPr/>
          </p:nvSpPr>
          <p:spPr bwMode="auto">
            <a:xfrm flipH="1" flipV="1">
              <a:off x="9763" y="4559"/>
              <a:ext cx="248" cy="33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2" name="Line 31"/>
            <p:cNvSpPr>
              <a:spLocks noChangeShapeType="1"/>
            </p:cNvSpPr>
            <p:nvPr/>
          </p:nvSpPr>
          <p:spPr bwMode="auto">
            <a:xfrm flipH="1">
              <a:off x="9080" y="4559"/>
              <a:ext cx="435" cy="67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3" name="Line 32"/>
            <p:cNvSpPr>
              <a:spLocks noChangeShapeType="1"/>
            </p:cNvSpPr>
            <p:nvPr/>
          </p:nvSpPr>
          <p:spPr bwMode="auto">
            <a:xfrm flipH="1" flipV="1">
              <a:off x="8149" y="5152"/>
              <a:ext cx="311" cy="17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4" name="Line 33"/>
            <p:cNvSpPr>
              <a:spLocks noChangeShapeType="1"/>
            </p:cNvSpPr>
            <p:nvPr/>
          </p:nvSpPr>
          <p:spPr bwMode="auto">
            <a:xfrm flipH="1">
              <a:off x="8149" y="4644"/>
              <a:ext cx="373" cy="33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5" name="Line 34"/>
            <p:cNvSpPr>
              <a:spLocks noChangeShapeType="1"/>
            </p:cNvSpPr>
            <p:nvPr/>
          </p:nvSpPr>
          <p:spPr bwMode="auto">
            <a:xfrm flipH="1">
              <a:off x="8025" y="3966"/>
              <a:ext cx="124" cy="84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6" name="Line 35"/>
            <p:cNvSpPr>
              <a:spLocks noChangeShapeType="1"/>
            </p:cNvSpPr>
            <p:nvPr/>
          </p:nvSpPr>
          <p:spPr bwMode="auto">
            <a:xfrm flipH="1" flipV="1">
              <a:off x="9204" y="3966"/>
              <a:ext cx="497" cy="10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23587" name="Text Box 36"/>
            <p:cNvSpPr txBox="1">
              <a:spLocks noChangeArrowheads="1"/>
            </p:cNvSpPr>
            <p:nvPr/>
          </p:nvSpPr>
          <p:spPr bwMode="auto">
            <a:xfrm>
              <a:off x="3866" y="2355"/>
              <a:ext cx="3104" cy="678"/>
            </a:xfrm>
            <a:prstGeom prst="rect">
              <a:avLst/>
            </a:prstGeom>
            <a:solidFill>
              <a:srgbClr val="FFFFFF"/>
            </a:solidFill>
            <a:ln w="158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AR" altLang="pt-BR" sz="1800" b="1">
                  <a:solidFill>
                    <a:srgbClr val="000000"/>
                  </a:solidFill>
                </a:rPr>
                <a:t>Organizações Piramidales (Movimento Social Tradicional)</a:t>
              </a:r>
              <a:endParaRPr lang="es-ES" altLang="pt-BR" sz="1800">
                <a:solidFill>
                  <a:srgbClr val="000000"/>
                </a:solidFill>
              </a:endParaRPr>
            </a:p>
          </p:txBody>
        </p:sp>
        <p:sp>
          <p:nvSpPr>
            <p:cNvPr id="23588" name="Text Box 37"/>
            <p:cNvSpPr txBox="1">
              <a:spLocks noChangeArrowheads="1"/>
            </p:cNvSpPr>
            <p:nvPr/>
          </p:nvSpPr>
          <p:spPr bwMode="auto">
            <a:xfrm>
              <a:off x="7404" y="2355"/>
              <a:ext cx="2980" cy="678"/>
            </a:xfrm>
            <a:prstGeom prst="rect">
              <a:avLst/>
            </a:prstGeom>
            <a:solidFill>
              <a:srgbClr val="FFFFFF"/>
            </a:solidFill>
            <a:ln w="158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AR" altLang="pt-BR" sz="1800" b="1">
                  <a:solidFill>
                    <a:srgbClr val="000000"/>
                  </a:solidFill>
                </a:rPr>
                <a:t>Organizações Consensúais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AR" altLang="pt-BR" sz="1800" b="1">
                  <a:solidFill>
                    <a:srgbClr val="000000"/>
                  </a:solidFill>
                </a:rPr>
                <a:t>(Novos Movimentos Sociais)</a:t>
              </a:r>
              <a:endParaRPr lang="es-ES" altLang="pt-BR" sz="1800">
                <a:solidFill>
                  <a:srgbClr val="000000"/>
                </a:solidFill>
              </a:endParaRPr>
            </a:p>
          </p:txBody>
        </p:sp>
      </p:grpSp>
      <p:sp>
        <p:nvSpPr>
          <p:cNvPr id="23555" name="Rectangle 38"/>
          <p:cNvSpPr>
            <a:spLocks noChangeArrowheads="1"/>
          </p:cNvSpPr>
          <p:nvPr/>
        </p:nvSpPr>
        <p:spPr bwMode="auto">
          <a:xfrm>
            <a:off x="1547813" y="620713"/>
            <a:ext cx="587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pt-BR" sz="1800" b="1" u="sng">
                <a:solidFill>
                  <a:srgbClr val="000000"/>
                </a:solidFill>
              </a:rPr>
              <a:t>Formas de Organizações dos Movimentos Sociais</a:t>
            </a:r>
          </a:p>
        </p:txBody>
      </p:sp>
    </p:spTree>
    <p:extLst>
      <p:ext uri="{BB962C8B-B14F-4D97-AF65-F5344CB8AC3E}">
        <p14:creationId xmlns:p14="http://schemas.microsoft.com/office/powerpoint/2010/main" val="259890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47675" y="314325"/>
          <a:ext cx="8248650" cy="62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rawing" r:id="rId3" imgW="8258175" imgH="6238875" progId="WPDraw30.Drawing">
                  <p:embed/>
                </p:oleObj>
              </mc:Choice>
              <mc:Fallback>
                <p:oleObj name="Drawing" r:id="rId3" imgW="8258175" imgH="62388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14325"/>
                        <a:ext cx="8248650" cy="622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259632" y="332656"/>
            <a:ext cx="705678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Movimentos Sociais nas Lutas pelos Direitos e pelas Politicas Publicas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865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4638"/>
            <a:ext cx="8712968" cy="777875"/>
          </a:xfrm>
        </p:spPr>
        <p:txBody>
          <a:bodyPr/>
          <a:lstStyle/>
          <a:p>
            <a:pPr eaLnBrk="1" hangingPunct="1"/>
            <a:r>
              <a:rPr lang="pt-BR" altLang="pt-BR" sz="2800" b="1" u="sng" dirty="0" smtClean="0"/>
              <a:t>Princípios Legitimadores da Democracia em Crise no Brasil Atual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pt-BR" altLang="pt-BR" sz="2400" b="1" dirty="0" smtClean="0">
                <a:solidFill>
                  <a:srgbClr val="CC9900"/>
                </a:solidFill>
              </a:rPr>
              <a:t>Proteção dos Cidadãos contra as ações arbitrárias dos agentes do Estado</a:t>
            </a:r>
            <a:endParaRPr lang="pt-BR" altLang="pt-BR" sz="24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pt-BR" altLang="pt-BR" sz="2400" b="1" dirty="0" smtClean="0">
                <a:solidFill>
                  <a:srgbClr val="008000"/>
                </a:solidFill>
              </a:rPr>
              <a:t>Consulta obrigatória e efetivas aos cidadãos com respeito a recursos, composição de membros governantes e que controlam o desempenho dos mesmos governantes</a:t>
            </a:r>
          </a:p>
          <a:p>
            <a:pPr eaLnBrk="1" hangingPunct="1"/>
            <a:r>
              <a:rPr lang="pt-BR" altLang="pt-BR" sz="2400" b="1" dirty="0" smtClean="0">
                <a:solidFill>
                  <a:srgbClr val="008000"/>
                </a:solidFill>
              </a:rPr>
              <a:t>Ampliação da Participação Cidadã</a:t>
            </a:r>
          </a:p>
          <a:p>
            <a:pPr eaLnBrk="1" hangingPunct="1"/>
            <a:r>
              <a:rPr lang="pt-BR" altLang="pt-BR" sz="2400" b="1" dirty="0" smtClean="0">
                <a:solidFill>
                  <a:srgbClr val="0000FF"/>
                </a:solidFill>
              </a:rPr>
              <a:t>Igualdade nos Direitos e nos Benefícios dos Cidadãos </a:t>
            </a:r>
            <a:endParaRPr lang="pt-BR" altLang="pt-BR" sz="24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pt-BR" altLang="pt-BR" sz="2400" b="1" dirty="0" smtClean="0">
                <a:solidFill>
                  <a:srgbClr val="7030A0"/>
                </a:solidFill>
              </a:rPr>
              <a:t>Circulação de Elites Políticos</a:t>
            </a:r>
          </a:p>
          <a:p>
            <a:pPr eaLnBrk="1" hangingPunct="1"/>
            <a:r>
              <a:rPr lang="pt-BR" altLang="pt-BR" sz="2400" b="1" dirty="0" smtClean="0">
                <a:solidFill>
                  <a:srgbClr val="7030A0"/>
                </a:solidFill>
              </a:rPr>
              <a:t>Responsabilização (</a:t>
            </a:r>
            <a:r>
              <a:rPr lang="pt-BR" altLang="pt-BR" sz="2400" b="1" dirty="0" err="1" smtClean="0">
                <a:solidFill>
                  <a:srgbClr val="7030A0"/>
                </a:solidFill>
              </a:rPr>
              <a:t>Accountability</a:t>
            </a:r>
            <a:r>
              <a:rPr lang="pt-BR" altLang="pt-BR" sz="2400" b="1" dirty="0" smtClean="0">
                <a:solidFill>
                  <a:srgbClr val="7030A0"/>
                </a:solidFill>
              </a:rPr>
              <a:t>) das Elites por suas Ações como Governantes</a:t>
            </a:r>
          </a:p>
        </p:txBody>
      </p:sp>
    </p:spTree>
    <p:extLst>
      <p:ext uri="{BB962C8B-B14F-4D97-AF65-F5344CB8AC3E}">
        <p14:creationId xmlns:p14="http://schemas.microsoft.com/office/powerpoint/2010/main" val="238125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pt-BR" sz="2800" b="1" u="sng" dirty="0" err="1" smtClean="0"/>
              <a:t>Contradições</a:t>
            </a:r>
            <a:r>
              <a:rPr lang="en-US" altLang="pt-BR" sz="2800" b="1" u="sng" dirty="0" smtClean="0"/>
              <a:t> </a:t>
            </a:r>
            <a:r>
              <a:rPr lang="en-US" altLang="pt-BR" sz="2800" b="1" u="sng" dirty="0" err="1" smtClean="0"/>
              <a:t>Internas</a:t>
            </a:r>
            <a:r>
              <a:rPr lang="en-US" altLang="pt-BR" sz="2800" b="1" u="sng" dirty="0" smtClean="0"/>
              <a:t> </a:t>
            </a:r>
            <a:r>
              <a:rPr lang="en-US" altLang="pt-BR" sz="2800" b="1" u="sng" dirty="0" err="1" smtClean="0"/>
              <a:t>decorrentes</a:t>
            </a:r>
            <a:r>
              <a:rPr lang="en-US" altLang="pt-BR" sz="2800" b="1" u="sng" dirty="0" smtClean="0"/>
              <a:t> do </a:t>
            </a:r>
            <a:r>
              <a:rPr lang="en-US" altLang="pt-BR" sz="2800" b="1" u="sng" dirty="0" err="1" smtClean="0"/>
              <a:t>Crescimento</a:t>
            </a:r>
            <a:r>
              <a:rPr lang="en-US" altLang="pt-BR" sz="2800" b="1" u="sng" dirty="0" smtClean="0"/>
              <a:t> do </a:t>
            </a:r>
            <a:r>
              <a:rPr lang="en-US" altLang="pt-BR" sz="2800" b="1" u="sng" dirty="0" err="1" smtClean="0"/>
              <a:t>Movimento</a:t>
            </a:r>
            <a:r>
              <a:rPr lang="en-US" altLang="pt-BR" sz="2800" b="1" u="sng" dirty="0" smtClean="0"/>
              <a:t> Social</a:t>
            </a:r>
            <a:br>
              <a:rPr lang="en-US" altLang="pt-BR" sz="2800" b="1" u="sng" dirty="0" smtClean="0"/>
            </a:br>
            <a:endParaRPr lang="pt-BR" altLang="pt-BR" sz="2800" b="1" u="sng" dirty="0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268412"/>
            <a:ext cx="8640960" cy="525693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ganhar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há</a:t>
            </a:r>
            <a:r>
              <a:rPr lang="en-US" altLang="pt-BR" sz="2400" dirty="0" smtClean="0"/>
              <a:t> que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crescer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numericamente</a:t>
            </a:r>
            <a:r>
              <a:rPr lang="en-US" altLang="pt-BR" sz="2400" b="1" dirty="0" smtClean="0"/>
              <a:t> </a:t>
            </a:r>
            <a:r>
              <a:rPr lang="en-US" altLang="pt-BR" sz="2400" dirty="0" err="1" smtClean="0"/>
              <a:t>resultando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em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maior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heterogeniedade</a:t>
            </a:r>
            <a:r>
              <a:rPr lang="en-US" altLang="pt-BR" sz="2400" dirty="0" smtClean="0"/>
              <a:t> dos </a:t>
            </a:r>
            <a:r>
              <a:rPr lang="en-US" altLang="pt-BR" sz="2400" dirty="0" err="1" smtClean="0"/>
              <a:t>participantes</a:t>
            </a:r>
            <a:r>
              <a:rPr lang="en-US" altLang="pt-BR" sz="2400" dirty="0" smtClean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pt-BR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ganhar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força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política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há</a:t>
            </a:r>
            <a:r>
              <a:rPr lang="en-US" altLang="pt-BR" sz="2400" dirty="0" smtClean="0"/>
              <a:t> que </a:t>
            </a:r>
            <a:r>
              <a:rPr lang="en-US" altLang="pt-BR" sz="2400" dirty="0" err="1" smtClean="0"/>
              <a:t>mobilizar</a:t>
            </a:r>
            <a:r>
              <a:rPr lang="en-US" altLang="pt-BR" sz="2400" dirty="0" smtClean="0"/>
              <a:t> fora de bases </a:t>
            </a:r>
            <a:r>
              <a:rPr lang="en-US" altLang="pt-BR" sz="2400" dirty="0" err="1" smtClean="0"/>
              <a:t>iniciais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locais</a:t>
            </a:r>
            <a:r>
              <a:rPr lang="en-US" altLang="pt-BR" sz="2400" b="1" dirty="0" smtClean="0"/>
              <a:t> </a:t>
            </a:r>
            <a:r>
              <a:rPr lang="en-US" altLang="pt-BR" sz="2400" dirty="0" err="1" smtClean="0"/>
              <a:t>causando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crescimento</a:t>
            </a:r>
            <a:r>
              <a:rPr lang="en-US" altLang="pt-BR" sz="2400" dirty="0" smtClean="0"/>
              <a:t> e</a:t>
            </a:r>
            <a:r>
              <a:rPr lang="en-US" altLang="pt-BR" sz="2400" b="1" dirty="0" smtClean="0"/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diversificação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organizacional</a:t>
            </a:r>
            <a:r>
              <a:rPr lang="en-US" altLang="pt-BR" sz="2400" dirty="0" smtClean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pt-BR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ganhar</a:t>
            </a:r>
            <a:r>
              <a:rPr lang="en-US" altLang="pt-BR" sz="2400" dirty="0" smtClean="0"/>
              <a:t> o </a:t>
            </a:r>
            <a:r>
              <a:rPr lang="en-US" altLang="pt-BR" sz="2400" dirty="0" err="1" smtClean="0"/>
              <a:t>movimento</a:t>
            </a:r>
            <a:r>
              <a:rPr lang="en-US" altLang="pt-BR" sz="2400" dirty="0" smtClean="0"/>
              <a:t> social </a:t>
            </a:r>
            <a:r>
              <a:rPr lang="en-US" altLang="pt-BR" sz="2400" dirty="0" err="1" smtClean="0"/>
              <a:t>passa</a:t>
            </a:r>
            <a:r>
              <a:rPr lang="en-US" altLang="pt-BR" sz="2400" dirty="0" smtClean="0"/>
              <a:t> a </a:t>
            </a:r>
            <a:r>
              <a:rPr lang="en-US" altLang="pt-BR" sz="2400" dirty="0" err="1" smtClean="0"/>
              <a:t>institucionalizar</a:t>
            </a:r>
            <a:r>
              <a:rPr lang="en-US" altLang="pt-BR" sz="2400" dirty="0" smtClean="0"/>
              <a:t>-se </a:t>
            </a:r>
            <a:r>
              <a:rPr lang="en-US" altLang="pt-BR" sz="2400" dirty="0" err="1" smtClean="0"/>
              <a:t>resultando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numa</a:t>
            </a:r>
            <a:r>
              <a:rPr lang="en-US" altLang="pt-BR" sz="2400" dirty="0" smtClean="0"/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maior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bureaucratização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pt-BR" sz="2400" b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ganhar</a:t>
            </a:r>
            <a:r>
              <a:rPr lang="en-US" altLang="pt-BR" sz="2400" dirty="0" smtClean="0"/>
              <a:t> o </a:t>
            </a:r>
            <a:r>
              <a:rPr lang="en-US" altLang="pt-BR" sz="2400" dirty="0" err="1" smtClean="0"/>
              <a:t>movimento</a:t>
            </a:r>
            <a:r>
              <a:rPr lang="en-US" altLang="pt-BR" sz="2400" dirty="0" smtClean="0"/>
              <a:t> social tem que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diversificar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suas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demandas</a:t>
            </a:r>
            <a:r>
              <a:rPr lang="en-US" altLang="pt-BR" sz="2400" b="1" dirty="0" smtClean="0">
                <a:solidFill>
                  <a:srgbClr val="FF3300"/>
                </a:solidFill>
              </a:rPr>
              <a:t> </a:t>
            </a:r>
            <a:r>
              <a:rPr lang="en-US" altLang="pt-BR" sz="2400" b="1" dirty="0" err="1" smtClean="0">
                <a:solidFill>
                  <a:srgbClr val="FF3300"/>
                </a:solidFill>
              </a:rPr>
              <a:t>originais</a:t>
            </a:r>
            <a:r>
              <a:rPr lang="en-US" altLang="pt-BR" sz="2400" b="1" dirty="0" smtClean="0"/>
              <a:t> </a:t>
            </a:r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atender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novos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seguidores</a:t>
            </a:r>
            <a:r>
              <a:rPr lang="en-US" altLang="pt-BR" sz="2400" dirty="0" smtClean="0"/>
              <a:t> e </a:t>
            </a:r>
            <a:r>
              <a:rPr lang="en-US" altLang="pt-BR" sz="2400" dirty="0" err="1" smtClean="0"/>
              <a:t>aliados</a:t>
            </a:r>
            <a:r>
              <a:rPr lang="en-US" altLang="pt-BR" sz="2400" dirty="0" smtClean="0"/>
              <a:t>. </a:t>
            </a:r>
            <a:endParaRPr lang="pt-BR" alt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21850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t.globalvoicesonline.org/wp-content/uploads/2013/06/somos-a-rede-social-arthur-bezerra-375x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5875"/>
            <a:ext cx="8001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2"/>
          <p:cNvSpPr txBox="1">
            <a:spLocks noChangeArrowheads="1"/>
          </p:cNvSpPr>
          <p:nvPr/>
        </p:nvSpPr>
        <p:spPr bwMode="auto">
          <a:xfrm>
            <a:off x="520300" y="116632"/>
            <a:ext cx="805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O Movimento Social como Rede Social: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 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Os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 Novos Atores Coletivos</a:t>
            </a:r>
            <a:endParaRPr lang="pt-BR" altLang="pt-B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0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humorpolitico.com.br/wp-content/uploads/2015/03/elvis7-580x290.jpg.pagespeed.ce.wj8Pseyi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6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755650" y="5734050"/>
            <a:ext cx="7777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 smtClean="0">
                <a:solidFill>
                  <a:prstClr val="black"/>
                </a:solidFill>
                <a:latin typeface="Baskerville Old Face" pitchFamily="18" charset="0"/>
              </a:rPr>
              <a:t>[Dois Sites no Internet Brasileiro na época das discussões no Congresso Nacional sobre censurar o internet, 2010]</a:t>
            </a:r>
          </a:p>
        </p:txBody>
      </p:sp>
      <p:pic>
        <p:nvPicPr>
          <p:cNvPr id="25603" name="Picture 2" descr="http://t3.gstatic.com/images?q=tbn:ANd9GcRssdZHJCvgDukYECLTo4DvtRPs36NrJ_lc2e8OzW2jjdn9vH8N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210"/>
            <a:ext cx="469657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179512" y="333375"/>
            <a:ext cx="8784976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800" b="1" dirty="0" smtClean="0">
                <a:solidFill>
                  <a:prstClr val="black"/>
                </a:solidFill>
                <a:latin typeface="Baskerville Old Face" pitchFamily="18" charset="0"/>
              </a:rPr>
              <a:t>Mobilização Online: Elites dizem que não são influenciados pelo internet, porem tentam controlar seu impacto como instrumento de mobilização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7518"/>
            <a:ext cx="4176464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/>
            <a:r>
              <a:rPr lang="pt-BR" altLang="pt-BR" sz="3600" b="1" dirty="0" smtClean="0">
                <a:solidFill>
                  <a:srgbClr val="C00000"/>
                </a:solidFill>
              </a:rPr>
              <a:t>Novo Espaço de Ações Coletivas: As Janelas viram Praça Publica de Protesto</a:t>
            </a:r>
          </a:p>
        </p:txBody>
      </p:sp>
      <p:pic>
        <p:nvPicPr>
          <p:cNvPr id="5122" name="Picture 2" descr="http://www.psdb.org.br/pe/files/2015/03/panela-460x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0" y="1340768"/>
            <a:ext cx="332703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547260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5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9388" y="132130"/>
            <a:ext cx="8713092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800" b="1" u="sng" dirty="0" smtClean="0">
                <a:solidFill>
                  <a:prstClr val="black"/>
                </a:solidFill>
                <a:latin typeface="Arial" charset="0"/>
              </a:rPr>
              <a:t>Movimento </a:t>
            </a:r>
            <a:r>
              <a:rPr lang="pt-BR" altLang="pt-BR" sz="2800" b="1" u="sng" dirty="0">
                <a:solidFill>
                  <a:prstClr val="black"/>
                </a:solidFill>
                <a:latin typeface="Arial" charset="0"/>
              </a:rPr>
              <a:t>Social como Processo </a:t>
            </a:r>
            <a:r>
              <a:rPr lang="pt-BR" altLang="pt-BR" sz="2800" b="1" u="sng" dirty="0" smtClean="0">
                <a:solidFill>
                  <a:prstClr val="black"/>
                </a:solidFill>
                <a:latin typeface="Arial" charset="0"/>
              </a:rPr>
              <a:t>Político: Uma Definição</a:t>
            </a:r>
            <a:endParaRPr lang="pt-BR" altLang="pt-BR" sz="2800" b="1" u="sng" dirty="0">
              <a:solidFill>
                <a:prstClr val="black"/>
              </a:solidFill>
              <a:latin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pt-BR" sz="2800" dirty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pt-BR" altLang="pt-BR" sz="2400" b="1" i="1" dirty="0">
                <a:solidFill>
                  <a:prstClr val="black"/>
                </a:solidFill>
                <a:latin typeface="Arial" charset="0"/>
              </a:rPr>
              <a:t>processos políticos </a:t>
            </a:r>
            <a:r>
              <a:rPr lang="pt-BR" altLang="pt-BR" sz="2400" b="1" i="1" dirty="0" smtClean="0">
                <a:solidFill>
                  <a:prstClr val="black"/>
                </a:solidFill>
                <a:latin typeface="Arial" charset="0"/>
              </a:rPr>
              <a:t>de adesão </a:t>
            </a:r>
            <a:r>
              <a:rPr lang="pt-BR" altLang="pt-BR" sz="2400" b="1" i="1" u="sng" dirty="0" smtClean="0">
                <a:solidFill>
                  <a:srgbClr val="FF0000"/>
                </a:solidFill>
                <a:latin typeface="Arial" charset="0"/>
              </a:rPr>
              <a:t>voluntária</a:t>
            </a:r>
            <a:r>
              <a:rPr lang="pt-BR" altLang="pt-BR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de </a:t>
            </a:r>
            <a:r>
              <a:rPr lang="pt-BR" altLang="pt-BR" sz="2400" dirty="0" smtClean="0">
                <a:solidFill>
                  <a:prstClr val="black"/>
                </a:solidFill>
                <a:latin typeface="Arial" charset="0"/>
              </a:rPr>
              <a:t>mobilização (contestação ou apoio) constituídos 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por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 dirty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prstClr val="black"/>
                </a:solidFill>
                <a:latin typeface="Arial" charset="0"/>
              </a:rPr>
              <a:t>(2)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t-BR" altLang="pt-BR" sz="2400" b="1" i="1" u="sng" dirty="0">
                <a:solidFill>
                  <a:srgbClr val="000099"/>
                </a:solidFill>
                <a:latin typeface="Arial" charset="0"/>
              </a:rPr>
              <a:t>redes formais e informais</a:t>
            </a:r>
            <a:r>
              <a:rPr lang="pt-BR" altLang="pt-BR" sz="2400" b="1" i="1" dirty="0">
                <a:solidFill>
                  <a:prstClr val="black"/>
                </a:solidFill>
                <a:latin typeface="Arial" charset="0"/>
              </a:rPr>
              <a:t> de organização(</a:t>
            </a:r>
            <a:r>
              <a:rPr lang="pt-BR" altLang="pt-BR" sz="2400" b="1" i="1" dirty="0" err="1">
                <a:solidFill>
                  <a:prstClr val="black"/>
                </a:solidFill>
                <a:latin typeface="Arial" charset="0"/>
              </a:rPr>
              <a:t>ões</a:t>
            </a:r>
            <a:r>
              <a:rPr lang="pt-BR" altLang="pt-BR" sz="2400" b="1" i="1" dirty="0">
                <a:solidFill>
                  <a:prstClr val="black"/>
                </a:solidFill>
                <a:latin typeface="Arial" charset="0"/>
              </a:rPr>
              <a:t>)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 que se baseiam em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 dirty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prstClr val="black"/>
                </a:solidFill>
                <a:latin typeface="Arial" charset="0"/>
              </a:rPr>
              <a:t>(3)</a:t>
            </a:r>
            <a:r>
              <a:rPr lang="pt-BR" altLang="pt-BR" sz="2400" b="1" i="1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pt-BR" altLang="pt-BR" sz="2400" b="1" i="1" u="sng" dirty="0">
                <a:solidFill>
                  <a:srgbClr val="008000"/>
                </a:solidFill>
                <a:latin typeface="Arial" charset="0"/>
              </a:rPr>
              <a:t>Sentimentos de solidariedade,</a:t>
            </a:r>
            <a:r>
              <a:rPr lang="pt-BR" altLang="pt-BR" sz="2400" u="sng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pt-BR" altLang="pt-BR" sz="2400" b="1" i="1" u="sng" dirty="0">
                <a:solidFill>
                  <a:srgbClr val="008000"/>
                </a:solidFill>
                <a:latin typeface="Arial" charset="0"/>
              </a:rPr>
              <a:t>valores e crenças políticas compartidas</a:t>
            </a:r>
            <a:r>
              <a:rPr lang="pt-BR" altLang="pt-BR" sz="2400" b="1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entre os membros, que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 dirty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prstClr val="black"/>
                </a:solidFill>
                <a:latin typeface="Arial" charset="0"/>
              </a:rPr>
              <a:t>(4)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t-BR" altLang="pt-BR" sz="2400" b="1" i="1" dirty="0" err="1">
                <a:solidFill>
                  <a:prstClr val="black"/>
                </a:solidFill>
                <a:latin typeface="Arial" charset="0"/>
              </a:rPr>
              <a:t>reinvindicam</a:t>
            </a:r>
            <a:r>
              <a:rPr lang="pt-BR" altLang="pt-BR" sz="2400" b="1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t-BR" altLang="pt-BR" sz="2400" b="1" i="1" u="sng" dirty="0">
                <a:solidFill>
                  <a:srgbClr val="FF9900"/>
                </a:solidFill>
                <a:latin typeface="Arial" charset="0"/>
              </a:rPr>
              <a:t>demandas conflitivas e coletivas</a:t>
            </a:r>
            <a:endParaRPr lang="pt-BR" altLang="pt-BR" sz="2400" u="sng" dirty="0">
              <a:solidFill>
                <a:srgbClr val="FF99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 u="sng" dirty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prstClr val="black"/>
                </a:solidFill>
                <a:latin typeface="Arial" charset="0"/>
              </a:rPr>
              <a:t>(5)</a:t>
            </a:r>
            <a:r>
              <a:rPr lang="pt-BR" altLang="pt-BR" sz="2400" dirty="0">
                <a:solidFill>
                  <a:prstClr val="black"/>
                </a:solidFill>
                <a:latin typeface="Arial" charset="0"/>
              </a:rPr>
              <a:t> Com mobilizações de grandes números de participantes em </a:t>
            </a:r>
            <a:r>
              <a:rPr lang="pt-BR" altLang="pt-BR" sz="2400" b="1" dirty="0">
                <a:solidFill>
                  <a:srgbClr val="800080"/>
                </a:solidFill>
                <a:latin typeface="Arial" charset="0"/>
              </a:rPr>
              <a:t>varias formas de</a:t>
            </a:r>
            <a:r>
              <a:rPr lang="pt-BR" altLang="pt-BR" sz="24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pt-BR" altLang="pt-BR" sz="2400" b="1" i="1" dirty="0">
                <a:solidFill>
                  <a:srgbClr val="800080"/>
                </a:solidFill>
                <a:latin typeface="Arial" charset="0"/>
              </a:rPr>
              <a:t>ações coletivas</a:t>
            </a:r>
            <a:r>
              <a:rPr lang="pt-BR" altLang="pt-BR" sz="24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pt-BR" altLang="pt-BR" sz="2400" b="1" i="1" dirty="0">
                <a:solidFill>
                  <a:srgbClr val="800080"/>
                </a:solidFill>
                <a:latin typeface="Arial" charset="0"/>
              </a:rPr>
              <a:t>de </a:t>
            </a:r>
            <a:r>
              <a:rPr lang="pt-BR" altLang="pt-BR" sz="2400" b="1" i="1" dirty="0" smtClean="0">
                <a:solidFill>
                  <a:srgbClr val="800080"/>
                </a:solidFill>
                <a:latin typeface="Arial" charset="0"/>
              </a:rPr>
              <a:t>protesto: de</a:t>
            </a:r>
            <a:r>
              <a:rPr lang="pt-BR" altLang="pt-BR" sz="2400" b="1" dirty="0" smtClean="0">
                <a:solidFill>
                  <a:srgbClr val="800080"/>
                </a:solidFill>
                <a:latin typeface="Arial" charset="0"/>
              </a:rPr>
              <a:t> oposição ou apoio politico.</a:t>
            </a:r>
            <a:endParaRPr lang="es-ES" altLang="pt-BR" sz="2400" b="1" dirty="0">
              <a:solidFill>
                <a:srgbClr val="800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15616" y="548680"/>
            <a:ext cx="692394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Consciência Politica e os  Movimentos Sociais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857354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apas">
  <a:themeElements>
    <a:clrScheme name="Capa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ap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a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644</Words>
  <Application>Microsoft Office PowerPoint</Application>
  <PresentationFormat>Apresentação na tela (4:3)</PresentationFormat>
  <Paragraphs>80</Paragraphs>
  <Slides>31</Slides>
  <Notes>0</Notes>
  <HiddenSlides>5</HiddenSlides>
  <MMClips>0</MMClips>
  <ScaleCrop>false</ScaleCrop>
  <HeadingPairs>
    <vt:vector size="6" baseType="variant">
      <vt:variant>
        <vt:lpstr>Tema</vt:lpstr>
      </vt:variant>
      <vt:variant>
        <vt:i4>17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50" baseType="lpstr">
      <vt:lpstr>Tema do Office</vt:lpstr>
      <vt:lpstr>Design padrão</vt:lpstr>
      <vt:lpstr>4_Design padrão</vt:lpstr>
      <vt:lpstr>5_Design padrão</vt:lpstr>
      <vt:lpstr>1_Tema do Office</vt:lpstr>
      <vt:lpstr>1_Design padrão</vt:lpstr>
      <vt:lpstr>2_Design padrão</vt:lpstr>
      <vt:lpstr>6_Design padrão</vt:lpstr>
      <vt:lpstr>5_Tema do Office</vt:lpstr>
      <vt:lpstr>8_Design padrão</vt:lpstr>
      <vt:lpstr>7_Design padrão</vt:lpstr>
      <vt:lpstr>2_Tema do Office</vt:lpstr>
      <vt:lpstr>11_Tema do Office</vt:lpstr>
      <vt:lpstr>3_Tema do Office</vt:lpstr>
      <vt:lpstr>Capas</vt:lpstr>
      <vt:lpstr>6_Tema do Office</vt:lpstr>
      <vt:lpstr>3_Design padrão</vt:lpstr>
      <vt:lpstr>Presentations 7 Drawing</vt:lpstr>
      <vt:lpstr>Drawing</vt:lpstr>
      <vt:lpstr>Movimentos Sociais, Consciência Politica e o Brasil em Transformação </vt:lpstr>
      <vt:lpstr>As Crises Politicas que Abalam a Legitimidade Politica no Brasil</vt:lpstr>
      <vt:lpstr>Apresentação do PowerPoint</vt:lpstr>
      <vt:lpstr>Apresentação do PowerPoint</vt:lpstr>
      <vt:lpstr>Apresentação do PowerPoint</vt:lpstr>
      <vt:lpstr>Apresentação do PowerPoint</vt:lpstr>
      <vt:lpstr>Novo Espaço de Ações Coletivas: As Janelas viram Praça Publica de Protesto</vt:lpstr>
      <vt:lpstr>Apresentação do PowerPoint</vt:lpstr>
      <vt:lpstr>Apresentação do PowerPoint</vt:lpstr>
      <vt:lpstr>Apresentação do PowerPoint</vt:lpstr>
      <vt:lpstr>Apresentação do PowerPoint</vt:lpstr>
      <vt:lpstr>Processo de Deslegitimação Institucional</vt:lpstr>
      <vt:lpstr>Apresentação do PowerPoint</vt:lpstr>
      <vt:lpstr>Apresentação do PowerPoint</vt:lpstr>
      <vt:lpstr>Apresentação do PowerPoint</vt:lpstr>
      <vt:lpstr>Apresentação do PowerPoint</vt:lpstr>
      <vt:lpstr>Reformas que alteram Direitos: as vezes lagos encolhem ou ate secam </vt:lpstr>
      <vt:lpstr>Fator Unificador: Reformas de Austeridade Impactam as Classes Trabalhadoras e Medias</vt:lpstr>
      <vt:lpstr>Fator Divisor 1: A Questão da Imoralidade Publica</vt:lpstr>
      <vt:lpstr>Apresentação do PowerPoint</vt:lpstr>
      <vt:lpstr>Fator Divisor 2: Responsabilizar os Corruptos e Corruptores</vt:lpstr>
      <vt:lpstr>Apresentação do PowerPoint</vt:lpstr>
      <vt:lpstr>Apresentação do PowerPoint</vt:lpstr>
      <vt:lpstr>Obrigado  </vt:lpstr>
      <vt:lpstr>Apresentação do PowerPoint</vt:lpstr>
      <vt:lpstr>O que divide os Brasileiras que tem seus direitos ameaçados pela Crise?</vt:lpstr>
      <vt:lpstr>Apresentação do PowerPoint</vt:lpstr>
      <vt:lpstr>Novos Focos de Movimentos Sociais na atualidade</vt:lpstr>
      <vt:lpstr>Apresentação do PowerPoint</vt:lpstr>
      <vt:lpstr>Princípios Legitimadores da Democracia em Crise no Brasil Atual</vt:lpstr>
      <vt:lpstr>Contradições Internas decorrentes do Crescimento do Movimento Social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Salvador</dc:creator>
  <cp:lastModifiedBy>Salvador</cp:lastModifiedBy>
  <cp:revision>47</cp:revision>
  <cp:lastPrinted>2017-04-26T16:02:25Z</cp:lastPrinted>
  <dcterms:created xsi:type="dcterms:W3CDTF">2017-04-21T22:17:02Z</dcterms:created>
  <dcterms:modified xsi:type="dcterms:W3CDTF">2017-04-26T16:13:49Z</dcterms:modified>
</cp:coreProperties>
</file>